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custom.xml" ContentType="application/vnd.openxmlformats-officedocument.custom-properties+xml"/>
  <Override PartName="/ppt/slideMasters/slideMaster3.xml" ContentType="application/vnd.openxmlformats-officedocument.presentationml.slideMaster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5" r:id="rId3"/>
  </p:sldMasterIdLst>
  <p:notesMasterIdLst>
    <p:notesMasterId r:id="rId10"/>
  </p:notesMasterIdLst>
  <p:sldIdLst>
    <p:sldId id="4323" r:id="rId4"/>
    <p:sldId id="4346" r:id="rId5"/>
    <p:sldId id="4326" r:id="rId6"/>
    <p:sldId id="4339" r:id="rId7"/>
    <p:sldId id="4350" r:id="rId8"/>
    <p:sldId id="4384" r:id="rId9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8F25CAF-C5A1-2704-8D8B-C8FFE85AFDB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es-C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D82CC9C-87E3-E71E-4381-9B7E8C4CB72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3853179D-3B96-4311-9D95-0D4A79ACF663}" type="datetime1">
              <a:rPr lang="es-CR"/>
              <a:pPr lvl="0"/>
              <a:t>25/9/2026</a:t>
            </a:fld>
            <a:endParaRPr lang="es-CR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573307D3-DB6F-0C07-7CE4-329BE07B2D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15B83ABE-07B8-FD49-7746-F5A4A10C413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31857B-ECEB-4A54-8C57-D4FCD3B9E882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BFF18D-44E6-3B3D-54E8-2E248F2E592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446D2DBE-551E-4D3C-995A-093CC1F84C6B}" type="slidenum"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3355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s-ES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868EC46-98A5-B82E-625D-842DCBEE5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0FA4765-5A65-A25E-64E6-DB7C3A6AE96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FF1059D-51BB-88B4-2093-7266DB40A22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3177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B3AEEA5-98F1-4A67-AE3E-FFA2C330BB02}" type="slidenum">
              <a:t>2</a:t>
            </a:fld>
            <a:endParaRPr lang="es-CR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6F589D0-AFB1-F181-DD68-64467A8541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7841FD4-8BB7-A3B9-EDAC-088FFD12566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19C85C-AC0F-3659-D747-A247293D139D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3177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DC9BACA-F1D6-4603-AB73-D67BB70362BB}" type="slidenum">
              <a:t>3</a:t>
            </a:fld>
            <a:endParaRPr lang="es-CR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ADC51F8-AD30-BC1C-8527-9DEB42486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DD33BF1-654F-C1FF-BE08-E218C016184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928A6CE-0BFB-9DE8-B087-901EB88ACF73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3177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705B189-92C9-4C0D-AA92-4A1E010A8D87}" type="slidenum">
              <a:t>5</a:t>
            </a:fld>
            <a:endParaRPr lang="es-CR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E9A612-A80D-1E0D-CCBA-265932F75E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32110" y="2534479"/>
            <a:ext cx="7898294" cy="1341781"/>
          </a:xfrm>
        </p:spPr>
        <p:txBody>
          <a:bodyPr anchor="b" anchorCtr="1"/>
          <a:lstStyle>
            <a:lvl1pPr algn="ctr">
              <a:defRPr sz="4000">
                <a:solidFill>
                  <a:srgbClr val="FFFFFF"/>
                </a:solidFill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152625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CC5E7-216C-4413-B409-FB28073F48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34065" y="2712622"/>
            <a:ext cx="6911007" cy="2387598"/>
          </a:xfrm>
        </p:spPr>
        <p:txBody>
          <a:bodyPr anchor="t" anchorCtr="1"/>
          <a:lstStyle>
            <a:lvl1pPr algn="ctr">
              <a:defRPr sz="4000" b="1">
                <a:solidFill>
                  <a:srgbClr val="FFFFFF"/>
                </a:solidFill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246845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C0A12-2087-40CD-BD63-705F298B68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3" y="516078"/>
            <a:ext cx="9144000" cy="1253084"/>
          </a:xfrm>
        </p:spPr>
        <p:txBody>
          <a:bodyPr anchor="t" anchorCtr="1"/>
          <a:lstStyle>
            <a:lvl1pPr algn="ctr">
              <a:defRPr sz="4000" b="1">
                <a:solidFill>
                  <a:srgbClr val="106C6F"/>
                </a:solidFill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CA3F2E-CBC3-6C0E-450B-8AA50BD24B6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3" y="2246241"/>
            <a:ext cx="9144000" cy="3011558"/>
          </a:xfrm>
        </p:spPr>
        <p:txBody>
          <a:bodyPr anchorCtr="1"/>
          <a:lstStyle>
            <a:lvl1pPr marL="0" indent="0" algn="ctr">
              <a:buNone/>
              <a:defRPr sz="2400"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s-MX"/>
              <a:t>Haz clic para editar el estilo de subtítulo del patrón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7493439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2">
            <a:extLst>
              <a:ext uri="{FF2B5EF4-FFF2-40B4-BE49-F238E27FC236}">
                <a16:creationId xmlns:a16="http://schemas.microsoft.com/office/drawing/2014/main" id="{4D84D4C7-9CC2-AFF7-8FC0-123E396579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BFAC94-F7EC-43C7-9A5E-874528EE9371}" type="datetime1">
              <a:rPr lang="es-CR"/>
              <a:pPr lvl="0"/>
              <a:t>25/9/2026</a:t>
            </a:fld>
            <a:endParaRPr lang="es-CR"/>
          </a:p>
        </p:txBody>
      </p:sp>
      <p:sp>
        <p:nvSpPr>
          <p:cNvPr id="3" name="Marcador de pie de página 3">
            <a:extLst>
              <a:ext uri="{FF2B5EF4-FFF2-40B4-BE49-F238E27FC236}">
                <a16:creationId xmlns:a16="http://schemas.microsoft.com/office/drawing/2014/main" id="{2C1CC137-4BE8-9F9A-4492-E78DE6AC61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CR"/>
          </a:p>
        </p:txBody>
      </p:sp>
      <p:sp>
        <p:nvSpPr>
          <p:cNvPr id="4" name="Marcador de número de diapositiva 4">
            <a:extLst>
              <a:ext uri="{FF2B5EF4-FFF2-40B4-BE49-F238E27FC236}">
                <a16:creationId xmlns:a16="http://schemas.microsoft.com/office/drawing/2014/main" id="{85AD4E79-98B2-BACD-697C-6FC4E61FD0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9E2A61-BA8B-44B7-80C5-562D386FC648}" type="slidenum">
              <a:t>‹Nº›</a:t>
            </a:fld>
            <a:endParaRPr lang="es-C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F5AEE8B-DD74-5856-EABE-889CF4B206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712994"/>
            <a:ext cx="10515600" cy="1325559"/>
          </a:xfrm>
        </p:spPr>
        <p:txBody>
          <a:bodyPr/>
          <a:lstStyle>
            <a:lvl1pPr>
              <a:defRPr b="1">
                <a:solidFill>
                  <a:srgbClr val="106C6F"/>
                </a:solidFill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4E328B9-0FD3-684A-1142-42AAA4FA5667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38203" y="2173492"/>
            <a:ext cx="105156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94009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2">
            <a:extLst>
              <a:ext uri="{FF2B5EF4-FFF2-40B4-BE49-F238E27FC236}">
                <a16:creationId xmlns:a16="http://schemas.microsoft.com/office/drawing/2014/main" id="{A9F5E7F0-813B-28B9-B707-6B90A957BD1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EFB6F4-B61D-4AAE-82EC-B8BD24261283}" type="datetime1">
              <a:rPr lang="es-CR"/>
              <a:pPr lvl="0"/>
              <a:t>25/9/2026</a:t>
            </a:fld>
            <a:endParaRPr lang="es-CR"/>
          </a:p>
        </p:txBody>
      </p:sp>
      <p:sp>
        <p:nvSpPr>
          <p:cNvPr id="3" name="Marcador de pie de página 3">
            <a:extLst>
              <a:ext uri="{FF2B5EF4-FFF2-40B4-BE49-F238E27FC236}">
                <a16:creationId xmlns:a16="http://schemas.microsoft.com/office/drawing/2014/main" id="{2677EC19-81A7-8696-3660-C6F1961B217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CR"/>
          </a:p>
        </p:txBody>
      </p:sp>
      <p:sp>
        <p:nvSpPr>
          <p:cNvPr id="4" name="Marcador de número de diapositiva 4">
            <a:extLst>
              <a:ext uri="{FF2B5EF4-FFF2-40B4-BE49-F238E27FC236}">
                <a16:creationId xmlns:a16="http://schemas.microsoft.com/office/drawing/2014/main" id="{E0264AFD-0882-DE55-2F5B-A7111F9185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7F49FA-A50A-4856-976F-71AB180917FD}" type="slidenum">
              <a:t>‹Nº›</a:t>
            </a:fld>
            <a:endParaRPr lang="es-C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D02FC3F-2026-5878-6D76-DEC7175EB4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712994"/>
            <a:ext cx="10515600" cy="1325559"/>
          </a:xfrm>
        </p:spPr>
        <p:txBody>
          <a:bodyPr/>
          <a:lstStyle>
            <a:lvl1pPr>
              <a:defRPr b="1">
                <a:solidFill>
                  <a:srgbClr val="106C6F"/>
                </a:solidFill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4E7283A-A3D9-9E93-9A7C-8EEC55BD223B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38203" y="2173492"/>
            <a:ext cx="10515600" cy="375358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30476095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4F516-3F0A-AD7C-3A5E-843D1BB52F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3" y="1122361"/>
            <a:ext cx="9144000" cy="2387598"/>
          </a:xfrm>
        </p:spPr>
        <p:txBody>
          <a:bodyPr anchor="t" anchorCtr="1"/>
          <a:lstStyle>
            <a:lvl1pPr algn="ctr">
              <a:defRPr sz="4000" b="1">
                <a:solidFill>
                  <a:srgbClr val="FFFFFF"/>
                </a:solidFill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5C5C89-E93B-B34C-AE76-D0E3027B8CD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es-MX"/>
              <a:t>Haz clic para editar el estilo de subtítulo del patrón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08410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46D7A0-DE37-67BF-7EAA-953FFFE4909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FFFF"/>
                </a:solidFill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D542A2-4683-B235-D15D-5B8B22E52EB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38203" y="2034347"/>
            <a:ext cx="10515600" cy="4351336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4092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0D8A6C-FFA6-7BDC-CAAC-2943C688EE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34065" y="2712622"/>
            <a:ext cx="6911007" cy="2387598"/>
          </a:xfrm>
        </p:spPr>
        <p:txBody>
          <a:bodyPr anchor="t" anchorCtr="1"/>
          <a:lstStyle>
            <a:lvl1pPr algn="ctr">
              <a:defRPr sz="4000" b="1">
                <a:solidFill>
                  <a:srgbClr val="FFFFFF"/>
                </a:solidFill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3276606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08EB72E-FE03-8BFA-03FF-76E076660C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6CCDA7-4EAC-4540-3796-884FD3C63C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931503-4AAE-B588-7577-01A44F5E686D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219A1D15-C770-4CF5-B73C-8E53FE44E43D}" type="datetime1">
              <a:rPr lang="es-CR"/>
              <a:pPr lvl="0"/>
              <a:t>25/9/2026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6BCE29-AAEC-C170-6EDE-64DE31A5199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A43645-AA62-D496-A303-27A700D1C25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A6623903-0C3C-4EFD-A462-21F216243F7F}" type="slidenum">
              <a:t>‹Nº›</a:t>
            </a:fld>
            <a:endParaRPr lang="es-CR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4D3DEE3-CC59-0CEE-9153-8DA423DC6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1413" y="-91330"/>
            <a:ext cx="12274823" cy="70406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CuadroTexto 8">
            <a:extLst>
              <a:ext uri="{FF2B5EF4-FFF2-40B4-BE49-F238E27FC236}">
                <a16:creationId xmlns:a16="http://schemas.microsoft.com/office/drawing/2014/main" id="{3CB52FF5-6C38-2814-1998-C31B8351B39D}"/>
              </a:ext>
            </a:extLst>
          </p:cNvPr>
          <p:cNvSpPr txBox="1"/>
          <p:nvPr/>
        </p:nvSpPr>
        <p:spPr>
          <a:xfrm>
            <a:off x="63495" y="6642101"/>
            <a:ext cx="2289172" cy="1524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1000" b="0" i="0" u="none" strike="noStrike" kern="1200" cap="none" spc="0" baseline="0">
                <a:solidFill>
                  <a:srgbClr val="000000"/>
                </a:solidFill>
                <a:uFillTx/>
                <a:latin typeface="Aptos" pitchFamily="34"/>
              </a:rPr>
              <a:t>Documento de Uso Interno del Grupo INS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MX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s-MX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5A4D329-51F7-4ED1-F678-08930C4A0E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436DB3-6708-A5F2-21B3-2700F82343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954006-50DA-5100-B8B0-6584155B99A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1325E427-979B-48D0-A812-3DFB4EA895EE}" type="datetime1">
              <a:rPr lang="es-CR"/>
              <a:pPr lvl="0"/>
              <a:t>25/9/2026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425A15-BDBA-FB01-C8D1-C85445A00C8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81ED07-70C3-4F78-D1D7-BDBEF6C896F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DC689E14-22D8-400E-8BD1-28921C117C78}" type="slidenum">
              <a:t>‹Nº›</a:t>
            </a:fld>
            <a:endParaRPr lang="es-CR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90C6F67-9CB2-01E4-6FF2-8C6018B15F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-67574"/>
            <a:ext cx="12191996" cy="699314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CuadroTexto 8">
            <a:extLst>
              <a:ext uri="{FF2B5EF4-FFF2-40B4-BE49-F238E27FC236}">
                <a16:creationId xmlns:a16="http://schemas.microsoft.com/office/drawing/2014/main" id="{BF859CAB-608E-E18B-28A7-E363C751EA76}"/>
              </a:ext>
            </a:extLst>
          </p:cNvPr>
          <p:cNvSpPr txBox="1"/>
          <p:nvPr/>
        </p:nvSpPr>
        <p:spPr>
          <a:xfrm>
            <a:off x="63495" y="6642101"/>
            <a:ext cx="2289172" cy="1524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1000" b="0" i="0" u="none" strike="noStrike" kern="1200" cap="none" spc="0" baseline="0">
                <a:solidFill>
                  <a:srgbClr val="000000"/>
                </a:solidFill>
                <a:uFillTx/>
                <a:latin typeface="Aptos" pitchFamily="34"/>
              </a:rPr>
              <a:t>Documento de Uso Interno del Grupo INS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MX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s-MX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57B931C-EBFD-5638-6425-3C0DA6D444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MX"/>
              <a:t>Haz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59C7FE-1914-4E90-E151-09E121B8C5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05BE40-66DB-DAE5-0315-06EF31D33939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B8814881-274A-4128-9A28-EB97EAA29B9C}" type="datetime1">
              <a:rPr lang="es-CR"/>
              <a:pPr lvl="0"/>
              <a:t>25/9/2026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FC4F8F-3ABF-456B-C25C-985880F7965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03163F-FC11-0CB5-DEAA-C41D262E53B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R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3B5A1A47-EA68-400D-870B-34AC0CC6D0E2}" type="slidenum">
              <a:t>‹Nº›</a:t>
            </a:fld>
            <a:endParaRPr lang="es-CR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D148509-AD98-216F-EEBC-5FCABE08BE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-67574"/>
            <a:ext cx="12191996" cy="699314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CuadroTexto 8">
            <a:extLst>
              <a:ext uri="{FF2B5EF4-FFF2-40B4-BE49-F238E27FC236}">
                <a16:creationId xmlns:a16="http://schemas.microsoft.com/office/drawing/2014/main" id="{42A58B4E-E56F-F31A-D139-F8082CC01545}"/>
              </a:ext>
            </a:extLst>
          </p:cNvPr>
          <p:cNvSpPr txBox="1"/>
          <p:nvPr/>
        </p:nvSpPr>
        <p:spPr>
          <a:xfrm>
            <a:off x="63495" y="6642101"/>
            <a:ext cx="2289172" cy="1524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1000" b="0" i="0" u="none" strike="noStrike" kern="1200" cap="none" spc="0" baseline="0">
                <a:solidFill>
                  <a:srgbClr val="000000"/>
                </a:solidFill>
                <a:uFillTx/>
                <a:latin typeface="Aptos" pitchFamily="34"/>
              </a:rPr>
              <a:t>Documento de Uso Interno del Grupo INS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MX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s-MX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MX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5A37C-FCFD-8209-7357-C84CB787AB96}"/>
              </a:ext>
            </a:extLst>
          </p:cNvPr>
          <p:cNvSpPr txBox="1"/>
          <p:nvPr/>
        </p:nvSpPr>
        <p:spPr>
          <a:xfrm>
            <a:off x="222500" y="2318653"/>
            <a:ext cx="12191996" cy="22206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/>
          <a:p>
            <a:pPr marL="0" marR="0" lvl="0" indent="0" algn="ctr" defTabSz="914400" rtl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6000" b="0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Arial Narrow" pitchFamily="34"/>
              </a:rPr>
              <a:t>Plan Presupuesto 2026</a:t>
            </a: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4076AF03-9BD9-D582-35B6-598830DE33B9}"/>
              </a:ext>
            </a:extLst>
          </p:cNvPr>
          <p:cNvSpPr txBox="1"/>
          <p:nvPr/>
        </p:nvSpPr>
        <p:spPr>
          <a:xfrm>
            <a:off x="710123" y="3198168"/>
            <a:ext cx="1077176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2400" b="0" i="0" u="none" strike="noStrike" kern="1200" cap="none" spc="600" baseline="0">
                <a:solidFill>
                  <a:srgbClr val="FFFFFF"/>
                </a:solidFill>
                <a:uFillTx/>
                <a:latin typeface="Century Gothic" pitchFamily="34"/>
                <a:cs typeface="Arial" pitchFamily="34"/>
              </a:rPr>
              <a:t>JUNTA DIRECTIVA</a:t>
            </a:r>
            <a:endParaRPr lang="es-CR" sz="2400" b="0" i="0" u="none" strike="noStrike" kern="1200" cap="none" spc="600" baseline="0">
              <a:solidFill>
                <a:srgbClr val="FFFFFF"/>
              </a:solidFill>
              <a:uFillTx/>
              <a:latin typeface="Century Gothic" pitchFamily="34"/>
              <a:cs typeface="Arial" pitchFamily="34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916755F6-6BB8-58BF-06DF-6815800AA07C}"/>
              </a:ext>
            </a:extLst>
          </p:cNvPr>
          <p:cNvSpPr txBox="1"/>
          <p:nvPr/>
        </p:nvSpPr>
        <p:spPr>
          <a:xfrm>
            <a:off x="2214868" y="5620963"/>
            <a:ext cx="9977137" cy="718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ts val="19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800" b="0" i="0" u="none" strike="noStrike" kern="1200" cap="none" spc="600" baseline="0">
                <a:solidFill>
                  <a:srgbClr val="FFFFFF"/>
                </a:solidFill>
                <a:uFillTx/>
                <a:latin typeface="Century Gothic" pitchFamily="34"/>
                <a:cs typeface="Arial" pitchFamily="34"/>
              </a:rPr>
              <a:t>DIRECCIÓN DE PLANIFICACIÓN CORPORATIVA</a:t>
            </a:r>
          </a:p>
          <a:p>
            <a:pPr marL="0" marR="0" lvl="0" indent="0" algn="r" defTabSz="914400" rtl="0" fontAlgn="auto" hangingPunct="1">
              <a:lnSpc>
                <a:spcPts val="19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800" b="0" i="0" u="none" strike="noStrike" kern="1200" cap="none" spc="600" baseline="0">
                <a:solidFill>
                  <a:srgbClr val="FFFFFF"/>
                </a:solidFill>
                <a:uFillTx/>
                <a:latin typeface="Century Gothic" pitchFamily="34"/>
                <a:cs typeface="Arial" pitchFamily="34"/>
              </a:rPr>
              <a:t>Depto. Plan Operativo y Presupuesto</a:t>
            </a:r>
            <a:endParaRPr lang="es-CR" sz="1800" b="0" i="0" u="none" strike="noStrike" kern="1200" cap="none" spc="600" baseline="0">
              <a:solidFill>
                <a:srgbClr val="FFFFFF"/>
              </a:solidFill>
              <a:uFillTx/>
              <a:latin typeface="Century Gothic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4995D721-7A52-6A41-15A9-43659B9CF11C}"/>
              </a:ext>
            </a:extLst>
          </p:cNvPr>
          <p:cNvSpPr txBox="1"/>
          <p:nvPr/>
        </p:nvSpPr>
        <p:spPr>
          <a:xfrm>
            <a:off x="184023" y="-73152"/>
            <a:ext cx="12007973" cy="8353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1285875" rtl="0" fontAlgn="auto" hangingPunct="1">
              <a:lnSpc>
                <a:spcPts val="7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0" i="0" u="none" strike="noStrike" kern="1200" cap="none" spc="300" baseline="0">
                <a:solidFill>
                  <a:srgbClr val="D9A76F"/>
                </a:solidFill>
                <a:uFillTx/>
                <a:latin typeface="Oswald"/>
              </a:rPr>
              <a:t>Comparativo de Presupuesto 2025-2026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AF990BA-5D34-F142-2E8E-4B508F063D9B}"/>
              </a:ext>
            </a:extLst>
          </p:cNvPr>
          <p:cNvSpPr txBox="1"/>
          <p:nvPr/>
        </p:nvSpPr>
        <p:spPr>
          <a:xfrm>
            <a:off x="125656" y="606265"/>
            <a:ext cx="7958023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137167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2000" b="0" i="0" u="none" strike="noStrike" kern="1200" cap="none" spc="134" baseline="0">
                <a:solidFill>
                  <a:srgbClr val="595959"/>
                </a:solidFill>
                <a:uFillTx/>
                <a:latin typeface="Arial Narrow" pitchFamily="34"/>
              </a:rPr>
              <a:t>Período 2026</a:t>
            </a:r>
            <a:endParaRPr lang="es-MX" sz="2000" b="0" i="0" u="none" strike="noStrike" kern="1200" cap="none" spc="0" baseline="0">
              <a:solidFill>
                <a:srgbClr val="002060"/>
              </a:solidFill>
              <a:uFillTx/>
              <a:latin typeface="Arial" pitchFamily="34"/>
              <a:cs typeface="Arial" pitchFamily="34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643F82A2-7A89-C39D-F97A-A5CC06DDC66D}"/>
              </a:ext>
            </a:extLst>
          </p:cNvPr>
          <p:cNvGrpSpPr/>
          <p:nvPr/>
        </p:nvGrpSpPr>
        <p:grpSpPr>
          <a:xfrm>
            <a:off x="2338797" y="1361322"/>
            <a:ext cx="7364696" cy="4164296"/>
            <a:chOff x="2338797" y="1361322"/>
            <a:chExt cx="7364696" cy="4164296"/>
          </a:xfrm>
        </p:grpSpPr>
        <p:grpSp>
          <p:nvGrpSpPr>
            <p:cNvPr id="5" name="Group 29">
              <a:extLst>
                <a:ext uri="{FF2B5EF4-FFF2-40B4-BE49-F238E27FC236}">
                  <a16:creationId xmlns:a16="http://schemas.microsoft.com/office/drawing/2014/main" id="{896165EE-9689-BFFB-1023-A8BA1D4051EA}"/>
                </a:ext>
              </a:extLst>
            </p:cNvPr>
            <p:cNvGrpSpPr/>
            <p:nvPr/>
          </p:nvGrpSpPr>
          <p:grpSpPr>
            <a:xfrm>
              <a:off x="3227444" y="1504921"/>
              <a:ext cx="5634625" cy="3856799"/>
              <a:chOff x="3227444" y="1504921"/>
              <a:chExt cx="5634625" cy="3856799"/>
            </a:xfrm>
          </p:grpSpPr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EEB7BC84-4C41-6661-177D-A98F2340E2C5}"/>
                  </a:ext>
                </a:extLst>
              </p:cNvPr>
              <p:cNvSpPr/>
              <p:nvPr/>
            </p:nvSpPr>
            <p:spPr>
              <a:xfrm rot="2213909">
                <a:off x="4404388" y="3188128"/>
                <a:ext cx="4457681" cy="217359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280"/>
                  <a:gd name="f7" fmla="val 19459"/>
                  <a:gd name="f8" fmla="val 21184"/>
                  <a:gd name="f9" fmla="val 5231"/>
                  <a:gd name="f10" fmla="val 20711"/>
                  <a:gd name="f11" fmla="val 1402"/>
                  <a:gd name="f12" fmla="val 18699"/>
                  <a:gd name="f13" fmla="+- 0 0 824"/>
                  <a:gd name="f14" fmla="val 16800"/>
                  <a:gd name="f15" fmla="val 284"/>
                  <a:gd name="f16" fmla="val 12262"/>
                  <a:gd name="f17" fmla="val 2932"/>
                  <a:gd name="f18" fmla="val 12080"/>
                  <a:gd name="f19" fmla="val 2767"/>
                  <a:gd name="f20" fmla="val 11874"/>
                  <a:gd name="f21" fmla="val 2574"/>
                  <a:gd name="f22" fmla="val 11668"/>
                  <a:gd name="f23" fmla="val 2382"/>
                  <a:gd name="f24" fmla="val 10611"/>
                  <a:gd name="f25" fmla="val 1411"/>
                  <a:gd name="f26" fmla="val 10606"/>
                  <a:gd name="f27" fmla="val 10601"/>
                  <a:gd name="f28" fmla="val 1420"/>
                  <a:gd name="f29" fmla="val 9988"/>
                  <a:gd name="f30" fmla="val 3362"/>
                  <a:gd name="f31" fmla="val 9867"/>
                  <a:gd name="f32" fmla="val 3738"/>
                  <a:gd name="f33" fmla="val 9745"/>
                  <a:gd name="f34" fmla="val 4113"/>
                  <a:gd name="f35" fmla="val 9343"/>
                  <a:gd name="f36" fmla="val 5387"/>
                  <a:gd name="f37" fmla="val 5396"/>
                  <a:gd name="f38" fmla="val 9338"/>
                  <a:gd name="f39" fmla="val 5405"/>
                  <a:gd name="f40" fmla="val 9347"/>
                  <a:gd name="f41" fmla="val 5414"/>
                  <a:gd name="f42" fmla="val 9352"/>
                  <a:gd name="f43" fmla="val 9965"/>
                  <a:gd name="f44" fmla="val 5057"/>
                  <a:gd name="f45" fmla="val 9998"/>
                  <a:gd name="f46" fmla="val 5378"/>
                  <a:gd name="f47" fmla="val 10185"/>
                  <a:gd name="f48" fmla="val 7329"/>
                  <a:gd name="f49" fmla="val 9344"/>
                  <a:gd name="f50" fmla="val 9469"/>
                  <a:gd name="f51" fmla="val 11057"/>
                  <a:gd name="f52" fmla="val 8936"/>
                  <a:gd name="f53" fmla="val 12779"/>
                  <a:gd name="f54" fmla="val 8103"/>
                  <a:gd name="f55" fmla="val 14043"/>
                  <a:gd name="f56" fmla="val 7116"/>
                  <a:gd name="f57" fmla="val 14620"/>
                  <a:gd name="f58" fmla="val 6133"/>
                  <a:gd name="f59" fmla="val 15197"/>
                  <a:gd name="f60" fmla="val 5081"/>
                  <a:gd name="f61" fmla="val 15032"/>
                  <a:gd name="f62" fmla="val 4154"/>
                  <a:gd name="f63" fmla="val 14162"/>
                  <a:gd name="f64" fmla="val 3331"/>
                  <a:gd name="f65" fmla="val 13393"/>
                  <a:gd name="f66" fmla="val 2671"/>
                  <a:gd name="f67" fmla="val 12120"/>
                  <a:gd name="f68" fmla="val 2260"/>
                  <a:gd name="f69" fmla="val 10553"/>
                  <a:gd name="f70" fmla="val 1614"/>
                  <a:gd name="f71" fmla="val 12596"/>
                  <a:gd name="f72" fmla="val 1572"/>
                  <a:gd name="f73" fmla="val 12724"/>
                  <a:gd name="f74" fmla="val 1511"/>
                  <a:gd name="f75" fmla="val 12816"/>
                  <a:gd name="f76" fmla="val 1436"/>
                  <a:gd name="f77" fmla="val 12861"/>
                  <a:gd name="f78" fmla="val 1366"/>
                  <a:gd name="f79" fmla="val 12907"/>
                  <a:gd name="f80" fmla="val 1287"/>
                  <a:gd name="f81" fmla="val 12898"/>
                  <a:gd name="f82" fmla="val 1216"/>
                  <a:gd name="f83" fmla="val 12825"/>
                  <a:gd name="f84" fmla="val 11707"/>
                  <a:gd name="f85" fmla="val 1254"/>
                  <a:gd name="f86" fmla="val 17616"/>
                  <a:gd name="f87" fmla="val 4608"/>
                  <a:gd name="f88" fmla="val 20776"/>
                  <a:gd name="f89" fmla="val 7771"/>
                  <a:gd name="f90" fmla="val 18935"/>
                  <a:gd name="f91" fmla="val 11018"/>
                  <a:gd name="f92" fmla="val 17039"/>
                  <a:gd name="f93" fmla="val 12964"/>
                  <a:gd name="f94" fmla="val 10498"/>
                  <a:gd name="f95" fmla="val 12196"/>
                  <a:gd name="f96" fmla="val 4040"/>
                  <a:gd name="f97" fmla="val 12164"/>
                  <a:gd name="f98" fmla="val 3765"/>
                  <a:gd name="f99" fmla="val 16898"/>
                  <a:gd name="f100" fmla="val 999"/>
                  <a:gd name="f101" fmla="val 18587"/>
                  <a:gd name="f102" fmla="val 10"/>
                  <a:gd name="f103" fmla="val 20374"/>
                  <a:gd name="f104" fmla="val 1997"/>
                  <a:gd name="f105" fmla="val 20795"/>
                  <a:gd name="f106" fmla="val 21165"/>
                  <a:gd name="f107" fmla="val 8391"/>
                  <a:gd name="f108" fmla="val 20309"/>
                  <a:gd name="f109" fmla="val 11478"/>
                  <a:gd name="f110" fmla="val 18830"/>
                  <a:gd name="f111" fmla="val 12513"/>
                  <a:gd name="f112" fmla="val 17207"/>
                  <a:gd name="f113" fmla="val 13649"/>
                  <a:gd name="f114" fmla="val 15448"/>
                  <a:gd name="f115" fmla="val 11973"/>
                  <a:gd name="f116" fmla="val 14877"/>
                  <a:gd name="f117" fmla="val 8877"/>
                  <a:gd name="f118" fmla="val 14844"/>
                  <a:gd name="f119" fmla="val 8684"/>
                  <a:gd name="f120" fmla="val 14737"/>
                  <a:gd name="f121" fmla="val 8593"/>
                  <a:gd name="f122" fmla="val 14639"/>
                  <a:gd name="f123" fmla="val 8648"/>
                  <a:gd name="f124" fmla="val 14531"/>
                  <a:gd name="f125" fmla="val 8712"/>
                  <a:gd name="f126" fmla="val 14475"/>
                  <a:gd name="f127" fmla="val 8932"/>
                  <a:gd name="f128" fmla="val 14512"/>
                  <a:gd name="f129" fmla="val 9133"/>
                  <a:gd name="f130" fmla="val 15158"/>
                  <a:gd name="f131" fmla="val 12614"/>
                  <a:gd name="f132" fmla="val 17137"/>
                  <a:gd name="f133" fmla="val 14510"/>
                  <a:gd name="f134" fmla="val 18966"/>
                  <a:gd name="f135" fmla="val 13228"/>
                  <a:gd name="f136" fmla="val 20636"/>
                  <a:gd name="f137" fmla="val 12074"/>
                  <a:gd name="f138" fmla="val 21600"/>
                  <a:gd name="f139" fmla="+- 0 0 -90"/>
                  <a:gd name="f140" fmla="+- 0 0 -180"/>
                  <a:gd name="f141" fmla="+- 0 0 -270"/>
                  <a:gd name="f142" fmla="+- 0 0 -360"/>
                  <a:gd name="f143" fmla="*/ f3 1 21280"/>
                  <a:gd name="f144" fmla="*/ f4 1 19459"/>
                  <a:gd name="f145" fmla="+- f7 0 f5"/>
                  <a:gd name="f146" fmla="+- f6 0 f5"/>
                  <a:gd name="f147" fmla="*/ f139 f0 1"/>
                  <a:gd name="f148" fmla="*/ f140 f0 1"/>
                  <a:gd name="f149" fmla="*/ f141 f0 1"/>
                  <a:gd name="f150" fmla="*/ f142 f0 1"/>
                  <a:gd name="f151" fmla="*/ f145 1 2"/>
                  <a:gd name="f152" fmla="*/ f146 1 2"/>
                  <a:gd name="f153" fmla="*/ f146 1 21280"/>
                  <a:gd name="f154" fmla="*/ f145 1 19459"/>
                  <a:gd name="f155" fmla="*/ f147 1 f2"/>
                  <a:gd name="f156" fmla="*/ f148 1 f2"/>
                  <a:gd name="f157" fmla="*/ f149 1 f2"/>
                  <a:gd name="f158" fmla="*/ f150 1 f2"/>
                  <a:gd name="f159" fmla="*/ f152 1 f153"/>
                  <a:gd name="f160" fmla="*/ f151 1 f154"/>
                  <a:gd name="f161" fmla="*/ 0 1 f153"/>
                  <a:gd name="f162" fmla="*/ f6 1 f153"/>
                  <a:gd name="f163" fmla="*/ 0 1 f154"/>
                  <a:gd name="f164" fmla="*/ f7 1 f154"/>
                  <a:gd name="f165" fmla="+- f155 0 f1"/>
                  <a:gd name="f166" fmla="+- f156 0 f1"/>
                  <a:gd name="f167" fmla="+- f157 0 f1"/>
                  <a:gd name="f168" fmla="+- f158 0 f1"/>
                  <a:gd name="f169" fmla="*/ f161 f143 1"/>
                  <a:gd name="f170" fmla="*/ f162 f143 1"/>
                  <a:gd name="f171" fmla="*/ f164 f144 1"/>
                  <a:gd name="f172" fmla="*/ f163 f144 1"/>
                  <a:gd name="f173" fmla="*/ f159 f143 1"/>
                  <a:gd name="f174" fmla="*/ f160 f14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65">
                    <a:pos x="f173" y="f174"/>
                  </a:cxn>
                  <a:cxn ang="f166">
                    <a:pos x="f173" y="f174"/>
                  </a:cxn>
                  <a:cxn ang="f167">
                    <a:pos x="f173" y="f174"/>
                  </a:cxn>
                  <a:cxn ang="f168">
                    <a:pos x="f173" y="f174"/>
                  </a:cxn>
                </a:cxnLst>
                <a:rect l="f169" t="f172" r="f170" b="f171"/>
                <a:pathLst>
                  <a:path w="21280" h="19459">
                    <a:moveTo>
                      <a:pt x="f8" y="f9"/>
                    </a:moveTo>
                    <a:cubicBezTo>
                      <a:pt x="f10" y="f11"/>
                      <a:pt x="f12" y="f13"/>
                      <a:pt x="f14" y="f15"/>
                    </a:cubicBezTo>
                    <a:lnTo>
                      <a:pt x="f16" y="f17"/>
                    </a:ln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3"/>
                    </a:lnTo>
                    <a:lnTo>
                      <a:pt x="f24" y="f25"/>
                    </a:lnTo>
                    <a:cubicBezTo>
                      <a:pt x="f26" y="f25"/>
                      <a:pt x="f27" y="f25"/>
                      <a:pt x="f27" y="f28"/>
                    </a:cubicBezTo>
                    <a:lnTo>
                      <a:pt x="f29" y="f30"/>
                    </a:lnTo>
                    <a:lnTo>
                      <a:pt x="f31" y="f32"/>
                    </a:lnTo>
                    <a:lnTo>
                      <a:pt x="f33" y="f34"/>
                    </a:lnTo>
                    <a:lnTo>
                      <a:pt x="f35" y="f36"/>
                    </a:lnTo>
                    <a:cubicBezTo>
                      <a:pt x="f35" y="f37"/>
                      <a:pt x="f38" y="f37"/>
                      <a:pt x="f35" y="f39"/>
                    </a:cubicBezTo>
                    <a:cubicBezTo>
                      <a:pt x="f40" y="f41"/>
                      <a:pt x="f40" y="f41"/>
                      <a:pt x="f42" y="f41"/>
                    </a:cubicBezTo>
                    <a:lnTo>
                      <a:pt x="f43" y="f44"/>
                    </a:lnTo>
                    <a:lnTo>
                      <a:pt x="f45" y="f46"/>
                    </a:lnTo>
                    <a:cubicBezTo>
                      <a:pt x="f47" y="f48"/>
                      <a:pt x="f45" y="f49"/>
                      <a:pt x="f50" y="f51"/>
                    </a:cubicBezTo>
                    <a:cubicBezTo>
                      <a:pt x="f52" y="f53"/>
                      <a:pt x="f54" y="f55"/>
                      <a:pt x="f56" y="f57"/>
                    </a:cubicBezTo>
                    <a:cubicBezTo>
                      <a:pt x="f58" y="f59"/>
                      <a:pt x="f60" y="f61"/>
                      <a:pt x="f62" y="f63"/>
                    </a:cubicBezTo>
                    <a:cubicBezTo>
                      <a:pt x="f64" y="f65"/>
                      <a:pt x="f66" y="f67"/>
                      <a:pt x="f68" y="f69"/>
                    </a:cubicBezTo>
                    <a:lnTo>
                      <a:pt x="f70" y="f71"/>
                    </a:lnTo>
                    <a:cubicBezTo>
                      <a:pt x="f72" y="f73"/>
                      <a:pt x="f74" y="f75"/>
                      <a:pt x="f76" y="f77"/>
                    </a:cubicBezTo>
                    <a:cubicBezTo>
                      <a:pt x="f78" y="f79"/>
                      <a:pt x="f80" y="f81"/>
                      <a:pt x="f82" y="f83"/>
                    </a:cubicBezTo>
                    <a:lnTo>
                      <a:pt x="f5" y="f84"/>
                    </a:lnTo>
                    <a:cubicBezTo>
                      <a:pt x="f85" y="f86"/>
                      <a:pt x="f87" y="f88"/>
                      <a:pt x="f89" y="f90"/>
                    </a:cubicBezTo>
                    <a:cubicBezTo>
                      <a:pt x="f91" y="f92"/>
                      <a:pt x="f93" y="f94"/>
                      <a:pt x="f95" y="f96"/>
                    </a:cubicBezTo>
                    <a:lnTo>
                      <a:pt x="f97" y="f98"/>
                    </a:lnTo>
                    <a:lnTo>
                      <a:pt x="f99" y="f100"/>
                    </a:lnTo>
                    <a:cubicBezTo>
                      <a:pt x="f101" y="f102"/>
                      <a:pt x="f103" y="f104"/>
                      <a:pt x="f105" y="f37"/>
                    </a:cubicBezTo>
                    <a:cubicBezTo>
                      <a:pt x="f106" y="f107"/>
                      <a:pt x="f108" y="f109"/>
                      <a:pt x="f110" y="f111"/>
                    </a:cubicBezTo>
                    <a:cubicBezTo>
                      <a:pt x="f112" y="f113"/>
                      <a:pt x="f114" y="f115"/>
                      <a:pt x="f116" y="f117"/>
                    </a:cubicBezTo>
                    <a:cubicBezTo>
                      <a:pt x="f118" y="f119"/>
                      <a:pt x="f120" y="f121"/>
                      <a:pt x="f122" y="f123"/>
                    </a:cubicBezTo>
                    <a:lnTo>
                      <a:pt x="f122" y="f123"/>
                    </a:lnTo>
                    <a:cubicBezTo>
                      <a:pt x="f124" y="f125"/>
                      <a:pt x="f126" y="f127"/>
                      <a:pt x="f128" y="f129"/>
                    </a:cubicBezTo>
                    <a:cubicBezTo>
                      <a:pt x="f130" y="f131"/>
                      <a:pt x="f132" y="f133"/>
                      <a:pt x="f134" y="f135"/>
                    </a:cubicBezTo>
                    <a:cubicBezTo>
                      <a:pt x="f136" y="f137"/>
                      <a:pt x="f138" y="f121"/>
                      <a:pt x="f8" y="f9"/>
                    </a:cubicBezTo>
                    <a:close/>
                  </a:path>
                </a:pathLst>
              </a:custGeom>
              <a:solidFill>
                <a:srgbClr val="D7BD7A"/>
              </a:solidFill>
              <a:ln cap="flat">
                <a:noFill/>
                <a:prstDash val="solid"/>
              </a:ln>
            </p:spPr>
            <p:txBody>
              <a:bodyPr vert="horz" wrap="square" lIns="38103" tIns="38103" rIns="38103" bIns="38103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000" b="0" i="0" u="none" strike="noStrike" kern="0" cap="none" spc="0" baseline="0">
                    <a:solidFill>
                      <a:srgbClr val="FFFFFF"/>
                    </a:solidFill>
                    <a:uFillTx/>
                  </a:defRPr>
                </a:pPr>
                <a:endParaRPr lang="es-CR" sz="2400" b="1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538EED23-34B0-EE76-859F-9E76B8045B34}"/>
                  </a:ext>
                </a:extLst>
              </p:cNvPr>
              <p:cNvSpPr/>
              <p:nvPr/>
            </p:nvSpPr>
            <p:spPr>
              <a:xfrm rot="2213909">
                <a:off x="3227444" y="1504921"/>
                <a:ext cx="4441030" cy="2173391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1279"/>
                  <a:gd name="f7" fmla="val 19473"/>
                  <a:gd name="f8" fmla="val 13512"/>
                  <a:gd name="f9" fmla="val 522"/>
                  <a:gd name="f10" fmla="val 10254"/>
                  <a:gd name="f11" fmla="val 2420"/>
                  <a:gd name="f12" fmla="val 8300"/>
                  <a:gd name="f13" fmla="val 8966"/>
                  <a:gd name="f14" fmla="val 9070"/>
                  <a:gd name="f15" fmla="val 15430"/>
                  <a:gd name="f16" fmla="val 9103"/>
                  <a:gd name="f17" fmla="val 15705"/>
                  <a:gd name="f18" fmla="val 8587"/>
                  <a:gd name="f19" fmla="val 16007"/>
                  <a:gd name="f20" fmla="val 8582"/>
                  <a:gd name="f21" fmla="val 16017"/>
                  <a:gd name="f22" fmla="val 4393"/>
                  <a:gd name="f23" fmla="val 18455"/>
                  <a:gd name="f24" fmla="val 2698"/>
                  <a:gd name="f25" fmla="val 19445"/>
                  <a:gd name="f26" fmla="val 905"/>
                  <a:gd name="f27" fmla="val 17456"/>
                  <a:gd name="f28" fmla="val 482"/>
                  <a:gd name="f29" fmla="val 14055"/>
                  <a:gd name="f30" fmla="val 111"/>
                  <a:gd name="f31" fmla="val 11057"/>
                  <a:gd name="f32" fmla="val 970"/>
                  <a:gd name="f33" fmla="val 7967"/>
                  <a:gd name="f34" fmla="val 2454"/>
                  <a:gd name="f35" fmla="val 6931"/>
                  <a:gd name="f36" fmla="val 4084"/>
                  <a:gd name="f37" fmla="val 5794"/>
                  <a:gd name="f38" fmla="val 5849"/>
                  <a:gd name="f39" fmla="val 7472"/>
                  <a:gd name="f40" fmla="val 6422"/>
                  <a:gd name="f41" fmla="val 10571"/>
                  <a:gd name="f42" fmla="val 6455"/>
                  <a:gd name="f43" fmla="val 10763"/>
                  <a:gd name="f44" fmla="val 6563"/>
                  <a:gd name="f45" fmla="val 10855"/>
                  <a:gd name="f46" fmla="val 6661"/>
                  <a:gd name="f47" fmla="val 10800"/>
                  <a:gd name="f48" fmla="val 6769"/>
                  <a:gd name="f49" fmla="val 10736"/>
                  <a:gd name="f50" fmla="val 6826"/>
                  <a:gd name="f51" fmla="val 10516"/>
                  <a:gd name="f52" fmla="val 6788"/>
                  <a:gd name="f53" fmla="val 10314"/>
                  <a:gd name="f54" fmla="val 6140"/>
                  <a:gd name="f55" fmla="val 6830"/>
                  <a:gd name="f56" fmla="val 4154"/>
                  <a:gd name="f57" fmla="val 4932"/>
                  <a:gd name="f58" fmla="val 2318"/>
                  <a:gd name="f59" fmla="val 6216"/>
                  <a:gd name="f60" fmla="val 646"/>
                  <a:gd name="f61" fmla="val 7380"/>
                  <a:gd name="f62" fmla="+- 0 0 321"/>
                  <a:gd name="f63" fmla="val 10864"/>
                  <a:gd name="f64" fmla="val 97"/>
                  <a:gd name="f65" fmla="val 14238"/>
                  <a:gd name="f66" fmla="val 571"/>
                  <a:gd name="f67" fmla="val 18070"/>
                  <a:gd name="f68" fmla="val 2590"/>
                  <a:gd name="f69" fmla="val 20298"/>
                  <a:gd name="f70" fmla="val 4497"/>
                  <a:gd name="f71" fmla="val 19189"/>
                  <a:gd name="f72" fmla="val 9089"/>
                  <a:gd name="f73" fmla="val 16512"/>
                  <a:gd name="f74" fmla="val 9268"/>
                  <a:gd name="f75" fmla="val 16677"/>
                  <a:gd name="f76" fmla="val 9474"/>
                  <a:gd name="f77" fmla="val 16869"/>
                  <a:gd name="f78" fmla="val 9681"/>
                  <a:gd name="f79" fmla="val 17062"/>
                  <a:gd name="f80" fmla="val 10742"/>
                  <a:gd name="f81" fmla="val 18033"/>
                  <a:gd name="f82" fmla="val 10747"/>
                  <a:gd name="f83" fmla="val 10751"/>
                  <a:gd name="f84" fmla="val 18024"/>
                  <a:gd name="f85" fmla="val 11366"/>
                  <a:gd name="f86" fmla="val 16081"/>
                  <a:gd name="f87" fmla="val 11489"/>
                  <a:gd name="f88" fmla="val 11611"/>
                  <a:gd name="f89" fmla="val 15329"/>
                  <a:gd name="f90" fmla="val 12014"/>
                  <a:gd name="f91" fmla="val 14045"/>
                  <a:gd name="f92" fmla="val 12019"/>
                  <a:gd name="f93" fmla="val 14036"/>
                  <a:gd name="f94" fmla="val 12010"/>
                  <a:gd name="f95" fmla="val 14027"/>
                  <a:gd name="f96" fmla="val 12005"/>
                  <a:gd name="f97" fmla="val 11315"/>
                  <a:gd name="f98" fmla="val 14430"/>
                  <a:gd name="f99" fmla="val 11282"/>
                  <a:gd name="f100" fmla="val 14110"/>
                  <a:gd name="f101" fmla="val 11094"/>
                  <a:gd name="f102" fmla="val 12157"/>
                  <a:gd name="f103" fmla="val 10140"/>
                  <a:gd name="f104" fmla="val 11813"/>
                  <a:gd name="f105" fmla="val 8425"/>
                  <a:gd name="f106" fmla="val 12348"/>
                  <a:gd name="f107" fmla="val 6702"/>
                  <a:gd name="f108" fmla="val 13184"/>
                  <a:gd name="f109" fmla="val 5437"/>
                  <a:gd name="f110" fmla="val 14174"/>
                  <a:gd name="f111" fmla="val 4859"/>
                  <a:gd name="f112" fmla="val 15161"/>
                  <a:gd name="f113" fmla="val 4281"/>
                  <a:gd name="f114" fmla="val 16217"/>
                  <a:gd name="f115" fmla="val 4446"/>
                  <a:gd name="f116" fmla="val 17147"/>
                  <a:gd name="f117" fmla="val 5317"/>
                  <a:gd name="f118" fmla="val 17992"/>
                  <a:gd name="f119" fmla="val 6106"/>
                  <a:gd name="f120" fmla="val 18668"/>
                  <a:gd name="f121" fmla="val 7426"/>
                  <a:gd name="f122" fmla="val 19077"/>
                  <a:gd name="f123" fmla="val 9040"/>
                  <a:gd name="f124" fmla="val 19772"/>
                  <a:gd name="f125" fmla="val 19856"/>
                  <a:gd name="f126" fmla="val 6564"/>
                  <a:gd name="f127" fmla="val 20025"/>
                  <a:gd name="f128" fmla="val 6463"/>
                  <a:gd name="f129" fmla="val 20171"/>
                  <a:gd name="f130" fmla="val 6601"/>
                  <a:gd name="f131" fmla="val 7619"/>
                  <a:gd name="f132" fmla="val 20002"/>
                  <a:gd name="f133" fmla="val 1797"/>
                  <a:gd name="f134" fmla="val 16658"/>
                  <a:gd name="f135" fmla="+- 0 0 1302"/>
                  <a:gd name="f136" fmla="+- 0 0 -90"/>
                  <a:gd name="f137" fmla="+- 0 0 -180"/>
                  <a:gd name="f138" fmla="+- 0 0 -270"/>
                  <a:gd name="f139" fmla="+- 0 0 -360"/>
                  <a:gd name="f140" fmla="*/ f3 1 21279"/>
                  <a:gd name="f141" fmla="*/ f4 1 19473"/>
                  <a:gd name="f142" fmla="+- f7 0 f5"/>
                  <a:gd name="f143" fmla="+- f6 0 f5"/>
                  <a:gd name="f144" fmla="*/ f136 f0 1"/>
                  <a:gd name="f145" fmla="*/ f137 f0 1"/>
                  <a:gd name="f146" fmla="*/ f138 f0 1"/>
                  <a:gd name="f147" fmla="*/ f139 f0 1"/>
                  <a:gd name="f148" fmla="*/ f142 1 2"/>
                  <a:gd name="f149" fmla="*/ f143 1 2"/>
                  <a:gd name="f150" fmla="*/ f143 1 21279"/>
                  <a:gd name="f151" fmla="*/ f142 1 19473"/>
                  <a:gd name="f152" fmla="*/ f144 1 f2"/>
                  <a:gd name="f153" fmla="*/ f145 1 f2"/>
                  <a:gd name="f154" fmla="*/ f146 1 f2"/>
                  <a:gd name="f155" fmla="*/ f147 1 f2"/>
                  <a:gd name="f156" fmla="*/ f149 1 f150"/>
                  <a:gd name="f157" fmla="*/ f148 1 f151"/>
                  <a:gd name="f158" fmla="*/ 0 1 f150"/>
                  <a:gd name="f159" fmla="*/ f6 1 f150"/>
                  <a:gd name="f160" fmla="*/ 0 1 f151"/>
                  <a:gd name="f161" fmla="*/ f7 1 f151"/>
                  <a:gd name="f162" fmla="+- f152 0 f1"/>
                  <a:gd name="f163" fmla="+- f153 0 f1"/>
                  <a:gd name="f164" fmla="+- f154 0 f1"/>
                  <a:gd name="f165" fmla="+- f155 0 f1"/>
                  <a:gd name="f166" fmla="*/ f158 f140 1"/>
                  <a:gd name="f167" fmla="*/ f159 f140 1"/>
                  <a:gd name="f168" fmla="*/ f161 f141 1"/>
                  <a:gd name="f169" fmla="*/ f160 f141 1"/>
                  <a:gd name="f170" fmla="*/ f156 f140 1"/>
                  <a:gd name="f171" fmla="*/ f157 f14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62">
                    <a:pos x="f170" y="f171"/>
                  </a:cxn>
                  <a:cxn ang="f163">
                    <a:pos x="f170" y="f171"/>
                  </a:cxn>
                  <a:cxn ang="f164">
                    <a:pos x="f170" y="f171"/>
                  </a:cxn>
                  <a:cxn ang="f165">
                    <a:pos x="f170" y="f171"/>
                  </a:cxn>
                </a:cxnLst>
                <a:rect l="f166" t="f169" r="f167" b="f168"/>
                <a:pathLst>
                  <a:path w="21279" h="19473">
                    <a:moveTo>
                      <a:pt x="f8" y="f9"/>
                    </a:moveTo>
                    <a:cubicBezTo>
                      <a:pt x="f10" y="f11"/>
                      <a:pt x="f12" y="f13"/>
                      <a:pt x="f14" y="f15"/>
                    </a:cubicBezTo>
                    <a:lnTo>
                      <a:pt x="f16" y="f17"/>
                    </a:lnTo>
                    <a:lnTo>
                      <a:pt x="f18" y="f19"/>
                    </a:lnTo>
                    <a:cubicBezTo>
                      <a:pt x="f20" y="f19"/>
                      <a:pt x="f20" y="f19"/>
                      <a:pt x="f20" y="f21"/>
                    </a:cubicBezTo>
                    <a:lnTo>
                      <a:pt x="f22" y="f23"/>
                    </a:lnTo>
                    <a:cubicBezTo>
                      <a:pt x="f24" y="f25"/>
                      <a:pt x="f26" y="f27"/>
                      <a:pt x="f28" y="f29"/>
                    </a:cubicBezTo>
                    <a:cubicBezTo>
                      <a:pt x="f30" y="f31"/>
                      <a:pt x="f32" y="f33"/>
                      <a:pt x="f34" y="f35"/>
                    </a:cubicBezTo>
                    <a:cubicBezTo>
                      <a:pt x="f36" y="f37"/>
                      <a:pt x="f38" y="f39"/>
                      <a:pt x="f40" y="f41"/>
                    </a:cubicBezTo>
                    <a:cubicBezTo>
                      <a:pt x="f42" y="f43"/>
                      <a:pt x="f44" y="f45"/>
                      <a:pt x="f46" y="f47"/>
                    </a:cubicBezTo>
                    <a:lnTo>
                      <a:pt x="f46" y="f47"/>
                    </a:lnTo>
                    <a:cubicBezTo>
                      <a:pt x="f48" y="f49"/>
                      <a:pt x="f50" y="f51"/>
                      <a:pt x="f52" y="f53"/>
                    </a:cubicBezTo>
                    <a:cubicBezTo>
                      <a:pt x="f54" y="f55"/>
                      <a:pt x="f56" y="f57"/>
                      <a:pt x="f58" y="f59"/>
                    </a:cubicBezTo>
                    <a:cubicBezTo>
                      <a:pt x="f60" y="f61"/>
                      <a:pt x="f62" y="f63"/>
                      <a:pt x="f64" y="f65"/>
                    </a:cubicBezTo>
                    <a:cubicBezTo>
                      <a:pt x="f66" y="f67"/>
                      <a:pt x="f68" y="f69"/>
                      <a:pt x="f70" y="f71"/>
                    </a:cubicBezTo>
                    <a:lnTo>
                      <a:pt x="f72" y="f73"/>
                    </a:lnTo>
                    <a:lnTo>
                      <a:pt x="f74" y="f75"/>
                    </a:lnTo>
                    <a:lnTo>
                      <a:pt x="f76" y="f77"/>
                    </a:lnTo>
                    <a:lnTo>
                      <a:pt x="f78" y="f79"/>
                    </a:lnTo>
                    <a:lnTo>
                      <a:pt x="f80" y="f81"/>
                    </a:lnTo>
                    <a:cubicBezTo>
                      <a:pt x="f82" y="f81"/>
                      <a:pt x="f83" y="f81"/>
                      <a:pt x="f83" y="f84"/>
                    </a:cubicBezTo>
                    <a:lnTo>
                      <a:pt x="f85" y="f86"/>
                    </a:lnTo>
                    <a:lnTo>
                      <a:pt x="f87" y="f17"/>
                    </a:lnTo>
                    <a:lnTo>
                      <a:pt x="f88" y="f89"/>
                    </a:lnTo>
                    <a:lnTo>
                      <a:pt x="f90" y="f29"/>
                    </a:lnTo>
                    <a:cubicBezTo>
                      <a:pt x="f90" y="f91"/>
                      <a:pt x="f92" y="f91"/>
                      <a:pt x="f90" y="f93"/>
                    </a:cubicBezTo>
                    <a:cubicBezTo>
                      <a:pt x="f94" y="f95"/>
                      <a:pt x="f94" y="f95"/>
                      <a:pt x="f96" y="f95"/>
                    </a:cubicBezTo>
                    <a:lnTo>
                      <a:pt x="f97" y="f98"/>
                    </a:lnTo>
                    <a:lnTo>
                      <a:pt x="f99" y="f100"/>
                    </a:lnTo>
                    <a:cubicBezTo>
                      <a:pt x="f101" y="f102"/>
                      <a:pt x="f99" y="f103"/>
                      <a:pt x="f104" y="f105"/>
                    </a:cubicBezTo>
                    <a:cubicBezTo>
                      <a:pt x="f106" y="f107"/>
                      <a:pt x="f108" y="f109"/>
                      <a:pt x="f110" y="f111"/>
                    </a:cubicBezTo>
                    <a:cubicBezTo>
                      <a:pt x="f112" y="f113"/>
                      <a:pt x="f114" y="f115"/>
                      <a:pt x="f116" y="f117"/>
                    </a:cubicBezTo>
                    <a:cubicBezTo>
                      <a:pt x="f118" y="f119"/>
                      <a:pt x="f120" y="f121"/>
                      <a:pt x="f122" y="f123"/>
                    </a:cubicBezTo>
                    <a:lnTo>
                      <a:pt x="f124" y="f55"/>
                    </a:lnTo>
                    <a:cubicBezTo>
                      <a:pt x="f125" y="f126"/>
                      <a:pt x="f127" y="f128"/>
                      <a:pt x="f129" y="f130"/>
                    </a:cubicBezTo>
                    <a:lnTo>
                      <a:pt x="f6" y="f131"/>
                    </a:lnTo>
                    <a:cubicBezTo>
                      <a:pt x="f132" y="f133"/>
                      <a:pt x="f134" y="f135"/>
                      <a:pt x="f8" y="f9"/>
                    </a:cubicBezTo>
                    <a:close/>
                  </a:path>
                </a:pathLst>
              </a:custGeom>
              <a:solidFill>
                <a:srgbClr val="39525C"/>
              </a:solidFill>
              <a:ln cap="flat">
                <a:noFill/>
                <a:prstDash val="solid"/>
              </a:ln>
            </p:spPr>
            <p:txBody>
              <a:bodyPr vert="horz" wrap="square" lIns="38103" tIns="38103" rIns="38103" bIns="38103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3000" b="0" i="0" u="none" strike="noStrike" kern="0" cap="none" spc="0" baseline="0">
                    <a:solidFill>
                      <a:srgbClr val="FFFFFF"/>
                    </a:solidFill>
                    <a:uFillTx/>
                  </a:defRPr>
                </a:pPr>
                <a:endParaRPr lang="es-CR" sz="2400" b="1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1933F8E-E875-E94D-ED2D-B1A676EC02D3}"/>
                </a:ext>
              </a:extLst>
            </p:cNvPr>
            <p:cNvSpPr/>
            <p:nvPr/>
          </p:nvSpPr>
          <p:spPr>
            <a:xfrm>
              <a:off x="3486762" y="1361322"/>
              <a:ext cx="1140713" cy="119105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39525C">
                <a:alpha val="60000"/>
              </a:srgbClr>
            </a:solidFill>
            <a:ln cap="flat">
              <a:noFill/>
              <a:prstDash val="solid"/>
            </a:ln>
          </p:spPr>
          <p:txBody>
            <a:bodyPr vert="horz" wrap="square" lIns="38103" tIns="38103" rIns="38103" bIns="38103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3000" b="0" i="0" u="none" strike="noStrike" kern="0" cap="none" spc="0" baseline="0">
                  <a:solidFill>
                    <a:srgbClr val="FFFFFF"/>
                  </a:solidFill>
                  <a:uFillTx/>
                </a:defRPr>
              </a:pPr>
              <a:r>
                <a:rPr lang="es-MX" sz="2800" b="1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2025</a:t>
              </a: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CBCD23EA-E6AA-EEA7-3649-B00FBB719F23}"/>
                </a:ext>
              </a:extLst>
            </p:cNvPr>
            <p:cNvSpPr/>
            <p:nvPr/>
          </p:nvSpPr>
          <p:spPr>
            <a:xfrm>
              <a:off x="7458468" y="4330378"/>
              <a:ext cx="1140713" cy="119105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7BD7A">
                <a:alpha val="61000"/>
              </a:srgbClr>
            </a:solidFill>
            <a:ln cap="flat">
              <a:noFill/>
              <a:prstDash val="solid"/>
            </a:ln>
          </p:spPr>
          <p:txBody>
            <a:bodyPr vert="horz" wrap="square" lIns="38103" tIns="38103" rIns="38103" bIns="38103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3000" b="0" i="0" u="none" strike="noStrike" kern="0" cap="none" spc="0" baseline="0">
                  <a:solidFill>
                    <a:srgbClr val="FFFFFF"/>
                  </a:solidFill>
                  <a:uFillTx/>
                </a:defRPr>
              </a:pPr>
              <a:r>
                <a:rPr lang="es-MX" sz="2800" b="1" i="0" u="none" strike="noStrike" kern="1200" cap="none" spc="0" baseline="0">
                  <a:solidFill>
                    <a:srgbClr val="6B2A1E"/>
                  </a:solidFill>
                  <a:uFillTx/>
                  <a:latin typeface="Arial Narrow" pitchFamily="34"/>
                </a:rPr>
                <a:t>2026</a:t>
              </a:r>
              <a:endParaRPr lang="es-MX" sz="2400" b="1" i="0" u="none" strike="noStrike" kern="1200" cap="none" spc="0" baseline="0">
                <a:solidFill>
                  <a:srgbClr val="6B2A1E"/>
                </a:solidFill>
                <a:uFillTx/>
                <a:latin typeface="Arial Narrow" pitchFamily="34"/>
              </a:endParaRPr>
            </a:p>
          </p:txBody>
        </p:sp>
        <p:sp>
          <p:nvSpPr>
            <p:cNvPr id="10" name="Freeform: Shape 28">
              <a:extLst>
                <a:ext uri="{FF2B5EF4-FFF2-40B4-BE49-F238E27FC236}">
                  <a16:creationId xmlns:a16="http://schemas.microsoft.com/office/drawing/2014/main" id="{393532A2-DD9C-8F61-5A19-A1D5436232A2}"/>
                </a:ext>
              </a:extLst>
            </p:cNvPr>
            <p:cNvSpPr/>
            <p:nvPr/>
          </p:nvSpPr>
          <p:spPr>
            <a:xfrm rot="2213909">
              <a:off x="4437616" y="3221525"/>
              <a:ext cx="4457782" cy="217359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530354"/>
                <a:gd name="f7" fmla="val 3049604"/>
                <a:gd name="f8" fmla="val 5483533"/>
                <a:gd name="f9" fmla="val 258"/>
                <a:gd name="f10" fmla="val 5953100"/>
                <a:gd name="f11" fmla="val 10622"/>
                <a:gd name="f12" fmla="val 6382808"/>
                <a:gd name="f13" fmla="val 332341"/>
                <a:gd name="f14" fmla="val 6500742"/>
                <a:gd name="f15" fmla="val 819907"/>
                <a:gd name="f16" fmla="val 6628400"/>
                <a:gd name="f17" fmla="val 1346799"/>
                <a:gd name="f18" fmla="val 6332578"/>
                <a:gd name="f19" fmla="val 1892340"/>
                <a:gd name="f20" fmla="val 5820104"/>
                <a:gd name="f21" fmla="val 2073195"/>
                <a:gd name="f22" fmla="val 5258838"/>
                <a:gd name="f23" fmla="val 2274110"/>
                <a:gd name="f24" fmla="val 4651542"/>
                <a:gd name="f25" fmla="val 1976969"/>
                <a:gd name="f26" fmla="val 4453303"/>
                <a:gd name="f27" fmla="val 1431427"/>
                <a:gd name="f28" fmla="val 4441949"/>
                <a:gd name="f29" fmla="val 1399927"/>
                <a:gd name="f30" fmla="val 4459134"/>
                <a:gd name="f31" fmla="val 1365448"/>
                <a:gd name="f32" fmla="val 4492276"/>
                <a:gd name="f33" fmla="val 1355418"/>
                <a:gd name="f34" fmla="val 4522349"/>
                <a:gd name="f35" fmla="val 4555184"/>
                <a:gd name="f36" fmla="val 1361060"/>
                <a:gd name="f37" fmla="val 4565311"/>
                <a:gd name="f38" fmla="val 1391307"/>
                <a:gd name="f39" fmla="val 4740534"/>
                <a:gd name="f40" fmla="val 1876512"/>
                <a:gd name="f41" fmla="val 5280319"/>
                <a:gd name="f42" fmla="val 2139174"/>
                <a:gd name="f43" fmla="val 5778370"/>
                <a:gd name="f44" fmla="val 1961140"/>
                <a:gd name="f45" fmla="val 6232231"/>
                <a:gd name="f46" fmla="val 1798935"/>
                <a:gd name="f47" fmla="val 6494912"/>
                <a:gd name="f48" fmla="val 1315141"/>
                <a:gd name="f49" fmla="val 6381370"/>
                <a:gd name="f50" fmla="val 845765"/>
                <a:gd name="f51" fmla="val 6252178"/>
                <a:gd name="f52" fmla="val 313075"/>
                <a:gd name="f53" fmla="val 5703800"/>
                <a:gd name="f54" fmla="val 1672"/>
                <a:gd name="f55" fmla="val 5185496"/>
                <a:gd name="f56" fmla="val 156668"/>
                <a:gd name="f57" fmla="val 3732772"/>
                <a:gd name="f58" fmla="val 590155"/>
                <a:gd name="f59" fmla="val 3742591"/>
                <a:gd name="f60" fmla="val 633253"/>
                <a:gd name="f61" fmla="val 3978268"/>
                <a:gd name="f62" fmla="val 1645350"/>
                <a:gd name="f63" fmla="val 3381098"/>
                <a:gd name="f64" fmla="val 2670454"/>
                <a:gd name="f65" fmla="val 2384690"/>
                <a:gd name="f66" fmla="val 2967595"/>
                <a:gd name="f67" fmla="val 1414059"/>
                <a:gd name="f68" fmla="val 3256116"/>
                <a:gd name="f69" fmla="val 384816"/>
                <a:gd name="f70" fmla="val 2760881"/>
                <a:gd name="f71" fmla="val 1834824"/>
                <a:gd name="f72" fmla="val 373155"/>
                <a:gd name="f73" fmla="val 2010037"/>
                <a:gd name="f74" fmla="val 394942"/>
                <a:gd name="f75" fmla="val 2021477"/>
                <a:gd name="f76" fmla="val 419185"/>
                <a:gd name="f77" fmla="val 2022888"/>
                <a:gd name="f78" fmla="val 440666"/>
                <a:gd name="f79" fmla="val 2015679"/>
                <a:gd name="f80" fmla="val 462270"/>
                <a:gd name="f81" fmla="val 2004646"/>
                <a:gd name="f82" fmla="val 554817"/>
                <a:gd name="f83" fmla="val 2128407"/>
                <a:gd name="f84" fmla="val 859498"/>
                <a:gd name="f85" fmla="val 2497595"/>
                <a:gd name="f86" fmla="val 1320592"/>
                <a:gd name="f87" fmla="val 2732915"/>
                <a:gd name="f88" fmla="val 1836648"/>
                <a:gd name="f89" fmla="val 2754081"/>
                <a:gd name="f90" fmla="val 3497808"/>
                <a:gd name="f91" fmla="val 1989188"/>
                <a:gd name="f92" fmla="val 1071755"/>
                <a:gd name="f93" fmla="val 785057"/>
                <a:gd name="f94" fmla="val 3425179"/>
                <a:gd name="f95" fmla="val 515323"/>
                <a:gd name="f96" fmla="val 3297315"/>
                <a:gd name="f97" fmla="val 279948"/>
                <a:gd name="f98" fmla="val 3263818"/>
                <a:gd name="f99" fmla="val 224810"/>
                <a:gd name="f100" fmla="val 3580564"/>
                <a:gd name="f101" fmla="val 373412"/>
                <a:gd name="f102" fmla="val 3643779"/>
                <a:gd name="f103" fmla="val 403502"/>
                <a:gd name="f104" fmla="val 3706994"/>
                <a:gd name="f105" fmla="val 433749"/>
                <a:gd name="f106" fmla="val 3762845"/>
                <a:gd name="f107" fmla="val 459608"/>
                <a:gd name="f108" fmla="val 5155422"/>
                <a:gd name="f109" fmla="val 44614"/>
                <a:gd name="f110" fmla="val 5264687"/>
                <a:gd name="f111" fmla="val 12055"/>
                <a:gd name="f112" fmla="val 5375171"/>
                <a:gd name="f113" fmla="+- 0 0 2134"/>
                <a:gd name="f114" fmla="+- 0 0 -90"/>
                <a:gd name="f115" fmla="*/ f3 1 6530354"/>
                <a:gd name="f116" fmla="*/ f4 1 3049604"/>
                <a:gd name="f117" fmla="+- f7 0 f5"/>
                <a:gd name="f118" fmla="+- f6 0 f5"/>
                <a:gd name="f119" fmla="*/ f114 f0 1"/>
                <a:gd name="f120" fmla="*/ f118 1 6530354"/>
                <a:gd name="f121" fmla="*/ f117 1 3049604"/>
                <a:gd name="f122" fmla="*/ 5483533 f118 1"/>
                <a:gd name="f123" fmla="*/ 258 f117 1"/>
                <a:gd name="f124" fmla="*/ 6500742 f118 1"/>
                <a:gd name="f125" fmla="*/ 819907 f117 1"/>
                <a:gd name="f126" fmla="*/ 5820104 f118 1"/>
                <a:gd name="f127" fmla="*/ 2073195 f117 1"/>
                <a:gd name="f128" fmla="*/ 4453303 f118 1"/>
                <a:gd name="f129" fmla="*/ 1431427 f117 1"/>
                <a:gd name="f130" fmla="*/ 4492276 f118 1"/>
                <a:gd name="f131" fmla="*/ 1355418 f117 1"/>
                <a:gd name="f132" fmla="*/ 4565311 f118 1"/>
                <a:gd name="f133" fmla="*/ 1391307 f117 1"/>
                <a:gd name="f134" fmla="*/ 5778370 f118 1"/>
                <a:gd name="f135" fmla="*/ 1961140 f117 1"/>
                <a:gd name="f136" fmla="*/ 6381370 f118 1"/>
                <a:gd name="f137" fmla="*/ 845765 f117 1"/>
                <a:gd name="f138" fmla="*/ 5185496 f118 1"/>
                <a:gd name="f139" fmla="*/ 156668 f117 1"/>
                <a:gd name="f140" fmla="*/ 3732772 f118 1"/>
                <a:gd name="f141" fmla="*/ 590155 f117 1"/>
                <a:gd name="f142" fmla="*/ 3742591 f118 1"/>
                <a:gd name="f143" fmla="*/ 633253 f117 1"/>
                <a:gd name="f144" fmla="*/ 2384690 f118 1"/>
                <a:gd name="f145" fmla="*/ 2967595 f117 1"/>
                <a:gd name="f146" fmla="*/ 0 f118 1"/>
                <a:gd name="f147" fmla="*/ 1834824 f117 1"/>
                <a:gd name="f148" fmla="*/ 373155 f118 1"/>
                <a:gd name="f149" fmla="*/ 2010037 f117 1"/>
                <a:gd name="f150" fmla="*/ 440666 f118 1"/>
                <a:gd name="f151" fmla="*/ 2015679 f117 1"/>
                <a:gd name="f152" fmla="*/ 462270 f118 1"/>
                <a:gd name="f153" fmla="*/ 2004646 f117 1"/>
                <a:gd name="f154" fmla="*/ 554817 f118 1"/>
                <a:gd name="f155" fmla="*/ 2128407 f117 1"/>
                <a:gd name="f156" fmla="*/ 1836648 f118 1"/>
                <a:gd name="f157" fmla="*/ 2732915 f117 1"/>
                <a:gd name="f158" fmla="*/ 3497808 f118 1"/>
                <a:gd name="f159" fmla="*/ 1071755 f117 1"/>
                <a:gd name="f160" fmla="*/ 3297315 f118 1"/>
                <a:gd name="f161" fmla="*/ 279948 f117 1"/>
                <a:gd name="f162" fmla="*/ 3263818 f118 1"/>
                <a:gd name="f163" fmla="*/ 224810 f117 1"/>
                <a:gd name="f164" fmla="*/ 3580564 f118 1"/>
                <a:gd name="f165" fmla="*/ 373412 f117 1"/>
                <a:gd name="f166" fmla="*/ 3643779 f118 1"/>
                <a:gd name="f167" fmla="*/ 403502 f117 1"/>
                <a:gd name="f168" fmla="*/ 3706994 f118 1"/>
                <a:gd name="f169" fmla="*/ 433749 f117 1"/>
                <a:gd name="f170" fmla="*/ 3762845 f118 1"/>
                <a:gd name="f171" fmla="*/ 459608 f117 1"/>
                <a:gd name="f172" fmla="*/ 5155422 f118 1"/>
                <a:gd name="f173" fmla="*/ 44614 f117 1"/>
                <a:gd name="f174" fmla="*/ f119 1 f2"/>
                <a:gd name="f175" fmla="*/ f122 1 6530354"/>
                <a:gd name="f176" fmla="*/ f123 1 3049604"/>
                <a:gd name="f177" fmla="*/ f124 1 6530354"/>
                <a:gd name="f178" fmla="*/ f125 1 3049604"/>
                <a:gd name="f179" fmla="*/ f126 1 6530354"/>
                <a:gd name="f180" fmla="*/ f127 1 3049604"/>
                <a:gd name="f181" fmla="*/ f128 1 6530354"/>
                <a:gd name="f182" fmla="*/ f129 1 3049604"/>
                <a:gd name="f183" fmla="*/ f130 1 6530354"/>
                <a:gd name="f184" fmla="*/ f131 1 3049604"/>
                <a:gd name="f185" fmla="*/ f132 1 6530354"/>
                <a:gd name="f186" fmla="*/ f133 1 3049604"/>
                <a:gd name="f187" fmla="*/ f134 1 6530354"/>
                <a:gd name="f188" fmla="*/ f135 1 3049604"/>
                <a:gd name="f189" fmla="*/ f136 1 6530354"/>
                <a:gd name="f190" fmla="*/ f137 1 3049604"/>
                <a:gd name="f191" fmla="*/ f138 1 6530354"/>
                <a:gd name="f192" fmla="*/ f139 1 3049604"/>
                <a:gd name="f193" fmla="*/ f140 1 6530354"/>
                <a:gd name="f194" fmla="*/ f141 1 3049604"/>
                <a:gd name="f195" fmla="*/ f142 1 6530354"/>
                <a:gd name="f196" fmla="*/ f143 1 3049604"/>
                <a:gd name="f197" fmla="*/ f144 1 6530354"/>
                <a:gd name="f198" fmla="*/ f145 1 3049604"/>
                <a:gd name="f199" fmla="*/ f146 1 6530354"/>
                <a:gd name="f200" fmla="*/ f147 1 3049604"/>
                <a:gd name="f201" fmla="*/ f148 1 6530354"/>
                <a:gd name="f202" fmla="*/ f149 1 3049604"/>
                <a:gd name="f203" fmla="*/ f150 1 6530354"/>
                <a:gd name="f204" fmla="*/ f151 1 3049604"/>
                <a:gd name="f205" fmla="*/ f152 1 6530354"/>
                <a:gd name="f206" fmla="*/ f153 1 3049604"/>
                <a:gd name="f207" fmla="*/ f154 1 6530354"/>
                <a:gd name="f208" fmla="*/ f155 1 3049604"/>
                <a:gd name="f209" fmla="*/ f156 1 6530354"/>
                <a:gd name="f210" fmla="*/ f157 1 3049604"/>
                <a:gd name="f211" fmla="*/ f158 1 6530354"/>
                <a:gd name="f212" fmla="*/ f159 1 3049604"/>
                <a:gd name="f213" fmla="*/ f160 1 6530354"/>
                <a:gd name="f214" fmla="*/ f161 1 3049604"/>
                <a:gd name="f215" fmla="*/ f162 1 6530354"/>
                <a:gd name="f216" fmla="*/ f163 1 3049604"/>
                <a:gd name="f217" fmla="*/ f164 1 6530354"/>
                <a:gd name="f218" fmla="*/ f165 1 3049604"/>
                <a:gd name="f219" fmla="*/ f166 1 6530354"/>
                <a:gd name="f220" fmla="*/ f167 1 3049604"/>
                <a:gd name="f221" fmla="*/ f168 1 6530354"/>
                <a:gd name="f222" fmla="*/ f169 1 3049604"/>
                <a:gd name="f223" fmla="*/ f170 1 6530354"/>
                <a:gd name="f224" fmla="*/ f171 1 3049604"/>
                <a:gd name="f225" fmla="*/ f172 1 6530354"/>
                <a:gd name="f226" fmla="*/ f173 1 3049604"/>
                <a:gd name="f227" fmla="*/ f5 1 f120"/>
                <a:gd name="f228" fmla="*/ f6 1 f120"/>
                <a:gd name="f229" fmla="*/ f5 1 f121"/>
                <a:gd name="f230" fmla="*/ f7 1 f121"/>
                <a:gd name="f231" fmla="+- f174 0 f1"/>
                <a:gd name="f232" fmla="*/ f175 1 f120"/>
                <a:gd name="f233" fmla="*/ f176 1 f121"/>
                <a:gd name="f234" fmla="*/ f177 1 f120"/>
                <a:gd name="f235" fmla="*/ f178 1 f121"/>
                <a:gd name="f236" fmla="*/ f179 1 f120"/>
                <a:gd name="f237" fmla="*/ f180 1 f121"/>
                <a:gd name="f238" fmla="*/ f181 1 f120"/>
                <a:gd name="f239" fmla="*/ f182 1 f121"/>
                <a:gd name="f240" fmla="*/ f183 1 f120"/>
                <a:gd name="f241" fmla="*/ f184 1 f121"/>
                <a:gd name="f242" fmla="*/ f185 1 f120"/>
                <a:gd name="f243" fmla="*/ f186 1 f121"/>
                <a:gd name="f244" fmla="*/ f187 1 f120"/>
                <a:gd name="f245" fmla="*/ f188 1 f121"/>
                <a:gd name="f246" fmla="*/ f189 1 f120"/>
                <a:gd name="f247" fmla="*/ f190 1 f121"/>
                <a:gd name="f248" fmla="*/ f191 1 f120"/>
                <a:gd name="f249" fmla="*/ f192 1 f121"/>
                <a:gd name="f250" fmla="*/ f193 1 f120"/>
                <a:gd name="f251" fmla="*/ f194 1 f121"/>
                <a:gd name="f252" fmla="*/ f195 1 f120"/>
                <a:gd name="f253" fmla="*/ f196 1 f121"/>
                <a:gd name="f254" fmla="*/ f197 1 f120"/>
                <a:gd name="f255" fmla="*/ f198 1 f121"/>
                <a:gd name="f256" fmla="*/ f199 1 f120"/>
                <a:gd name="f257" fmla="*/ f200 1 f121"/>
                <a:gd name="f258" fmla="*/ f201 1 f120"/>
                <a:gd name="f259" fmla="*/ f202 1 f121"/>
                <a:gd name="f260" fmla="*/ f203 1 f120"/>
                <a:gd name="f261" fmla="*/ f204 1 f121"/>
                <a:gd name="f262" fmla="*/ f205 1 f120"/>
                <a:gd name="f263" fmla="*/ f206 1 f121"/>
                <a:gd name="f264" fmla="*/ f207 1 f120"/>
                <a:gd name="f265" fmla="*/ f208 1 f121"/>
                <a:gd name="f266" fmla="*/ f209 1 f120"/>
                <a:gd name="f267" fmla="*/ f210 1 f121"/>
                <a:gd name="f268" fmla="*/ f211 1 f120"/>
                <a:gd name="f269" fmla="*/ f212 1 f121"/>
                <a:gd name="f270" fmla="*/ f213 1 f120"/>
                <a:gd name="f271" fmla="*/ f214 1 f121"/>
                <a:gd name="f272" fmla="*/ f215 1 f120"/>
                <a:gd name="f273" fmla="*/ f216 1 f121"/>
                <a:gd name="f274" fmla="*/ f217 1 f120"/>
                <a:gd name="f275" fmla="*/ f218 1 f121"/>
                <a:gd name="f276" fmla="*/ f219 1 f120"/>
                <a:gd name="f277" fmla="*/ f220 1 f121"/>
                <a:gd name="f278" fmla="*/ f221 1 f120"/>
                <a:gd name="f279" fmla="*/ f222 1 f121"/>
                <a:gd name="f280" fmla="*/ f223 1 f120"/>
                <a:gd name="f281" fmla="*/ f224 1 f121"/>
                <a:gd name="f282" fmla="*/ f225 1 f120"/>
                <a:gd name="f283" fmla="*/ f226 1 f121"/>
                <a:gd name="f284" fmla="*/ f227 f115 1"/>
                <a:gd name="f285" fmla="*/ f228 f115 1"/>
                <a:gd name="f286" fmla="*/ f230 f116 1"/>
                <a:gd name="f287" fmla="*/ f229 f116 1"/>
                <a:gd name="f288" fmla="*/ f232 f115 1"/>
                <a:gd name="f289" fmla="*/ f233 f116 1"/>
                <a:gd name="f290" fmla="*/ f234 f115 1"/>
                <a:gd name="f291" fmla="*/ f235 f116 1"/>
                <a:gd name="f292" fmla="*/ f236 f115 1"/>
                <a:gd name="f293" fmla="*/ f237 f116 1"/>
                <a:gd name="f294" fmla="*/ f238 f115 1"/>
                <a:gd name="f295" fmla="*/ f239 f116 1"/>
                <a:gd name="f296" fmla="*/ f240 f115 1"/>
                <a:gd name="f297" fmla="*/ f241 f116 1"/>
                <a:gd name="f298" fmla="*/ f242 f115 1"/>
                <a:gd name="f299" fmla="*/ f243 f116 1"/>
                <a:gd name="f300" fmla="*/ f244 f115 1"/>
                <a:gd name="f301" fmla="*/ f245 f116 1"/>
                <a:gd name="f302" fmla="*/ f246 f115 1"/>
                <a:gd name="f303" fmla="*/ f247 f116 1"/>
                <a:gd name="f304" fmla="*/ f248 f115 1"/>
                <a:gd name="f305" fmla="*/ f249 f116 1"/>
                <a:gd name="f306" fmla="*/ f250 f115 1"/>
                <a:gd name="f307" fmla="*/ f251 f116 1"/>
                <a:gd name="f308" fmla="*/ f252 f115 1"/>
                <a:gd name="f309" fmla="*/ f253 f116 1"/>
                <a:gd name="f310" fmla="*/ f254 f115 1"/>
                <a:gd name="f311" fmla="*/ f255 f116 1"/>
                <a:gd name="f312" fmla="*/ f256 f115 1"/>
                <a:gd name="f313" fmla="*/ f257 f116 1"/>
                <a:gd name="f314" fmla="*/ f258 f115 1"/>
                <a:gd name="f315" fmla="*/ f259 f116 1"/>
                <a:gd name="f316" fmla="*/ f260 f115 1"/>
                <a:gd name="f317" fmla="*/ f261 f116 1"/>
                <a:gd name="f318" fmla="*/ f262 f115 1"/>
                <a:gd name="f319" fmla="*/ f263 f116 1"/>
                <a:gd name="f320" fmla="*/ f264 f115 1"/>
                <a:gd name="f321" fmla="*/ f265 f116 1"/>
                <a:gd name="f322" fmla="*/ f266 f115 1"/>
                <a:gd name="f323" fmla="*/ f267 f116 1"/>
                <a:gd name="f324" fmla="*/ f268 f115 1"/>
                <a:gd name="f325" fmla="*/ f269 f116 1"/>
                <a:gd name="f326" fmla="*/ f270 f115 1"/>
                <a:gd name="f327" fmla="*/ f271 f116 1"/>
                <a:gd name="f328" fmla="*/ f272 f115 1"/>
                <a:gd name="f329" fmla="*/ f273 f116 1"/>
                <a:gd name="f330" fmla="*/ f274 f115 1"/>
                <a:gd name="f331" fmla="*/ f275 f116 1"/>
                <a:gd name="f332" fmla="*/ f276 f115 1"/>
                <a:gd name="f333" fmla="*/ f277 f116 1"/>
                <a:gd name="f334" fmla="*/ f278 f115 1"/>
                <a:gd name="f335" fmla="*/ f279 f116 1"/>
                <a:gd name="f336" fmla="*/ f280 f115 1"/>
                <a:gd name="f337" fmla="*/ f281 f116 1"/>
                <a:gd name="f338" fmla="*/ f282 f115 1"/>
                <a:gd name="f339" fmla="*/ f283 f1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1">
                  <a:pos x="f288" y="f289"/>
                </a:cxn>
                <a:cxn ang="f231">
                  <a:pos x="f290" y="f291"/>
                </a:cxn>
                <a:cxn ang="f231">
                  <a:pos x="f292" y="f293"/>
                </a:cxn>
                <a:cxn ang="f231">
                  <a:pos x="f294" y="f295"/>
                </a:cxn>
                <a:cxn ang="f231">
                  <a:pos x="f296" y="f297"/>
                </a:cxn>
                <a:cxn ang="f231">
                  <a:pos x="f298" y="f299"/>
                </a:cxn>
                <a:cxn ang="f231">
                  <a:pos x="f300" y="f301"/>
                </a:cxn>
                <a:cxn ang="f231">
                  <a:pos x="f302" y="f303"/>
                </a:cxn>
                <a:cxn ang="f231">
                  <a:pos x="f304" y="f305"/>
                </a:cxn>
                <a:cxn ang="f231">
                  <a:pos x="f306" y="f307"/>
                </a:cxn>
                <a:cxn ang="f231">
                  <a:pos x="f308" y="f309"/>
                </a:cxn>
                <a:cxn ang="f231">
                  <a:pos x="f310" y="f311"/>
                </a:cxn>
                <a:cxn ang="f231">
                  <a:pos x="f312" y="f313"/>
                </a:cxn>
                <a:cxn ang="f231">
                  <a:pos x="f314" y="f315"/>
                </a:cxn>
                <a:cxn ang="f231">
                  <a:pos x="f316" y="f317"/>
                </a:cxn>
                <a:cxn ang="f231">
                  <a:pos x="f318" y="f319"/>
                </a:cxn>
                <a:cxn ang="f231">
                  <a:pos x="f320" y="f321"/>
                </a:cxn>
                <a:cxn ang="f231">
                  <a:pos x="f322" y="f323"/>
                </a:cxn>
                <a:cxn ang="f231">
                  <a:pos x="f324" y="f325"/>
                </a:cxn>
                <a:cxn ang="f231">
                  <a:pos x="f326" y="f327"/>
                </a:cxn>
                <a:cxn ang="f231">
                  <a:pos x="f328" y="f329"/>
                </a:cxn>
                <a:cxn ang="f231">
                  <a:pos x="f330" y="f331"/>
                </a:cxn>
                <a:cxn ang="f231">
                  <a:pos x="f332" y="f333"/>
                </a:cxn>
                <a:cxn ang="f231">
                  <a:pos x="f334" y="f335"/>
                </a:cxn>
                <a:cxn ang="f231">
                  <a:pos x="f336" y="f337"/>
                </a:cxn>
                <a:cxn ang="f231">
                  <a:pos x="f338" y="f339"/>
                </a:cxn>
                <a:cxn ang="f231">
                  <a:pos x="f288" y="f289"/>
                </a:cxn>
              </a:cxnLst>
              <a:rect l="f284" t="f287" r="f285" b="f286"/>
              <a:pathLst>
                <a:path w="6530354" h="3049604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17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lnTo>
                    <a:pt x="f57" y="f58"/>
                  </a:lnTo>
                  <a:lnTo>
                    <a:pt x="f59" y="f60"/>
                  </a:ln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5" y="f71"/>
                  </a:cubicBezTo>
                  <a:lnTo>
                    <a:pt x="f72" y="f73"/>
                  </a:lnTo>
                  <a:cubicBezTo>
                    <a:pt x="f74" y="f75"/>
                    <a:pt x="f76" y="f77"/>
                    <a:pt x="f78" y="f79"/>
                  </a:cubicBezTo>
                  <a:lnTo>
                    <a:pt x="f80" y="f81"/>
                  </a:lnTo>
                  <a:lnTo>
                    <a:pt x="f82" y="f83"/>
                  </a:lnTo>
                  <a:cubicBezTo>
                    <a:pt x="f84" y="f85"/>
                    <a:pt x="f86" y="f87"/>
                    <a:pt x="f88" y="f87"/>
                  </a:cubicBezTo>
                  <a:cubicBezTo>
                    <a:pt x="f89" y="f87"/>
                    <a:pt x="f90" y="f91"/>
                    <a:pt x="f90" y="f92"/>
                  </a:cubicBezTo>
                  <a:cubicBezTo>
                    <a:pt x="f90" y="f93"/>
                    <a:pt x="f94" y="f95"/>
                    <a:pt x="f96" y="f97"/>
                  </a:cubicBez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cubicBezTo>
                    <a:pt x="f110" y="f111"/>
                    <a:pt x="f112" y="f113"/>
                    <a:pt x="f8" y="f9"/>
                  </a:cubicBezTo>
                  <a:close/>
                </a:path>
              </a:pathLst>
            </a:custGeom>
            <a:solidFill>
              <a:srgbClr val="FFE594">
                <a:alpha val="57000"/>
              </a:srgbClr>
            </a:solidFill>
            <a:ln cap="flat">
              <a:noFill/>
              <a:prstDash val="solid"/>
            </a:ln>
          </p:spPr>
          <p:txBody>
            <a:bodyPr vert="horz" wrap="square" lIns="38103" tIns="38103" rIns="38103" bIns="38103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R" sz="2400" b="1" i="0" u="none" strike="noStrike" kern="1200" cap="none" spc="0" baseline="0">
                <a:solidFill>
                  <a:srgbClr val="FFFFFF"/>
                </a:solidFill>
                <a:highlight>
                  <a:srgbClr val="F8931D"/>
                </a:highlight>
                <a:uFillTx/>
                <a:latin typeface="Aptos"/>
              </a:endParaRPr>
            </a:p>
          </p:txBody>
        </p:sp>
        <p:sp>
          <p:nvSpPr>
            <p:cNvPr id="11" name="Freeform: Shape 25">
              <a:extLst>
                <a:ext uri="{FF2B5EF4-FFF2-40B4-BE49-F238E27FC236}">
                  <a16:creationId xmlns:a16="http://schemas.microsoft.com/office/drawing/2014/main" id="{7120A4CA-D4A6-03C2-F091-37EB1DD974F2}"/>
                </a:ext>
              </a:extLst>
            </p:cNvPr>
            <p:cNvSpPr/>
            <p:nvPr/>
          </p:nvSpPr>
          <p:spPr>
            <a:xfrm rot="2213909">
              <a:off x="3227383" y="1504923"/>
              <a:ext cx="4441048" cy="21734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505838"/>
                <a:gd name="f7" fmla="val 3049442"/>
                <a:gd name="f8" fmla="val 4674030"/>
                <a:gd name="f9" fmla="val 80"/>
                <a:gd name="f10" fmla="val 5454199"/>
                <a:gd name="f11" fmla="+- 0 0 6946"/>
                <a:gd name="f12" fmla="val 6188615"/>
                <a:gd name="f13" fmla="val 452305"/>
                <a:gd name="f14" fmla="val 1193047"/>
                <a:gd name="f15" fmla="val 6167080"/>
                <a:gd name="f16" fmla="val 1033635"/>
                <a:gd name="f17" fmla="val 6144761"/>
                <a:gd name="f18" fmla="val 1022831"/>
                <a:gd name="f19" fmla="val 6120684"/>
                <a:gd name="f20" fmla="val 1021382"/>
                <a:gd name="f21" fmla="val 6098977"/>
                <a:gd name="f22" fmla="val 1027841"/>
                <a:gd name="f23" fmla="val 6075288"/>
                <a:gd name="f24" fmla="val 1039925"/>
                <a:gd name="f25" fmla="val 6071042"/>
                <a:gd name="f26" fmla="val 1032936"/>
                <a:gd name="f27" fmla="val 5772520"/>
                <a:gd name="f28" fmla="val 591064"/>
                <a:gd name="f29" fmla="val 5266978"/>
                <a:gd name="f30" fmla="val 300546"/>
                <a:gd name="f31" fmla="val 4693582"/>
                <a:gd name="f32" fmla="val 3776149"/>
                <a:gd name="f33" fmla="val 3032422"/>
                <a:gd name="f34" fmla="val 1044273"/>
                <a:gd name="f35" fmla="val 1961706"/>
                <a:gd name="f36" fmla="val 2248404"/>
                <a:gd name="f37" fmla="val 3105052"/>
                <a:gd name="f38" fmla="val 2518138"/>
                <a:gd name="f39" fmla="val 3232915"/>
                <a:gd name="f40" fmla="val 2753513"/>
                <a:gd name="f41" fmla="val 3272172"/>
                <a:gd name="f42" fmla="val 2818131"/>
                <a:gd name="f43" fmla="val 2959883"/>
                <a:gd name="f44" fmla="val 2671751"/>
                <a:gd name="f45" fmla="val 2896595"/>
                <a:gd name="f46" fmla="val 2641529"/>
                <a:gd name="f47" fmla="val 2833613"/>
                <a:gd name="f48" fmla="val 2611463"/>
                <a:gd name="f49" fmla="val 2778886"/>
                <a:gd name="f50" fmla="val 2585625"/>
                <a:gd name="f51" fmla="val 1374934"/>
                <a:gd name="f52" fmla="val 3004824"/>
                <a:gd name="f53" fmla="val 791891"/>
                <a:gd name="f54" fmla="val 3178485"/>
                <a:gd name="f55" fmla="val 174605"/>
                <a:gd name="f56" fmla="val 2829597"/>
                <a:gd name="f57" fmla="val 29685"/>
                <a:gd name="f58" fmla="val 2229534"/>
                <a:gd name="f59" fmla="+- 0 0 98114"/>
                <a:gd name="f60" fmla="val 1701190"/>
                <a:gd name="f61" fmla="val 197535"/>
                <a:gd name="f62" fmla="val 1155621"/>
                <a:gd name="f63" fmla="val 708730"/>
                <a:gd name="f64" fmla="val 973347"/>
                <a:gd name="f65" fmla="val 1270066"/>
                <a:gd name="f66" fmla="val 772282"/>
                <a:gd name="f67" fmla="val 1877263"/>
                <a:gd name="f68" fmla="val 1069495"/>
                <a:gd name="f69" fmla="val 2075381"/>
                <a:gd name="f70" fmla="val 1615064"/>
                <a:gd name="f71" fmla="val 2086999"/>
                <a:gd name="f72" fmla="val 1646696"/>
                <a:gd name="f73" fmla="val 2069572"/>
                <a:gd name="f74" fmla="val 1681146"/>
                <a:gd name="f75" fmla="val 2036552"/>
                <a:gd name="f76" fmla="val 1691168"/>
                <a:gd name="f77" fmla="val 2006590"/>
                <a:gd name="f78" fmla="val 1699781"/>
                <a:gd name="f79" fmla="val 1973570"/>
                <a:gd name="f80" fmla="val 1685374"/>
                <a:gd name="f81" fmla="val 1963481"/>
                <a:gd name="f82" fmla="val 1655308"/>
                <a:gd name="f83" fmla="val 1788293"/>
                <a:gd name="f84" fmla="val 1170028"/>
                <a:gd name="f85" fmla="val 1248664"/>
                <a:gd name="f86" fmla="val 907265"/>
                <a:gd name="f87" fmla="val 750310"/>
                <a:gd name="f88" fmla="val 1085311"/>
                <a:gd name="f89" fmla="val 296595"/>
                <a:gd name="f90" fmla="val 1247541"/>
                <a:gd name="f91" fmla="val 33965"/>
                <a:gd name="f92" fmla="val 1731412"/>
                <a:gd name="f93" fmla="val 147394"/>
                <a:gd name="f94" fmla="val 2200877"/>
                <a:gd name="f95" fmla="val 276722"/>
                <a:gd name="f96" fmla="val 2733449"/>
                <a:gd name="f97" fmla="val 824911"/>
                <a:gd name="f98" fmla="val 3044912"/>
                <a:gd name="f99" fmla="val 1343138"/>
                <a:gd name="f100" fmla="val 2889885"/>
                <a:gd name="f101" fmla="val 2623876"/>
                <a:gd name="f102" fmla="val 2508112"/>
                <a:gd name="f103" fmla="val 2506546"/>
                <a:gd name="f104" fmla="val 2625405"/>
                <a:gd name="f105" fmla="val 2783166"/>
                <a:gd name="f106" fmla="val 2459255"/>
                <a:gd name="f107" fmla="val 2773077"/>
                <a:gd name="f108" fmla="val 2416192"/>
                <a:gd name="f109" fmla="val 2537658"/>
                <a:gd name="f110" fmla="val 1403977"/>
                <a:gd name="f111" fmla="val 3135071"/>
                <a:gd name="f112" fmla="val 378921"/>
                <a:gd name="f113" fmla="val 4131167"/>
                <a:gd name="f114" fmla="val 81709"/>
                <a:gd name="f115" fmla="val 4311515"/>
                <a:gd name="f116" fmla="val 28154"/>
                <a:gd name="f117" fmla="val 4493991"/>
                <a:gd name="f118" fmla="val 1701"/>
                <a:gd name="f119" fmla="+- 0 0 -90"/>
                <a:gd name="f120" fmla="*/ f3 1 6505838"/>
                <a:gd name="f121" fmla="*/ f4 1 3049442"/>
                <a:gd name="f122" fmla="+- f7 0 f5"/>
                <a:gd name="f123" fmla="+- f6 0 f5"/>
                <a:gd name="f124" fmla="*/ f119 f0 1"/>
                <a:gd name="f125" fmla="*/ f123 1 6505838"/>
                <a:gd name="f126" fmla="*/ f122 1 3049442"/>
                <a:gd name="f127" fmla="*/ 4674030 f123 1"/>
                <a:gd name="f128" fmla="*/ 80 f122 1"/>
                <a:gd name="f129" fmla="*/ 6505838 f123 1"/>
                <a:gd name="f130" fmla="*/ 1193047 f122 1"/>
                <a:gd name="f131" fmla="*/ 6167080 f123 1"/>
                <a:gd name="f132" fmla="*/ 1033635 f122 1"/>
                <a:gd name="f133" fmla="*/ 6098977 f123 1"/>
                <a:gd name="f134" fmla="*/ 1027841 f122 1"/>
                <a:gd name="f135" fmla="*/ 6075288 f123 1"/>
                <a:gd name="f136" fmla="*/ 1039925 f122 1"/>
                <a:gd name="f137" fmla="*/ 6071042 f123 1"/>
                <a:gd name="f138" fmla="*/ 1032936 f122 1"/>
                <a:gd name="f139" fmla="*/ 4693582 f123 1"/>
                <a:gd name="f140" fmla="*/ 300546 f122 1"/>
                <a:gd name="f141" fmla="*/ 3032422 f123 1"/>
                <a:gd name="f142" fmla="*/ 1961706 f122 1"/>
                <a:gd name="f143" fmla="*/ 3232915 f123 1"/>
                <a:gd name="f144" fmla="*/ 2753513 f122 1"/>
                <a:gd name="f145" fmla="*/ 3272172 f123 1"/>
                <a:gd name="f146" fmla="*/ 2818131 f122 1"/>
                <a:gd name="f147" fmla="*/ 2959883 f123 1"/>
                <a:gd name="f148" fmla="*/ 2671751 f122 1"/>
                <a:gd name="f149" fmla="*/ 2896595 f123 1"/>
                <a:gd name="f150" fmla="*/ 2641529 f122 1"/>
                <a:gd name="f151" fmla="*/ 2833613 f123 1"/>
                <a:gd name="f152" fmla="*/ 2611463 f122 1"/>
                <a:gd name="f153" fmla="*/ 2778886 f123 1"/>
                <a:gd name="f154" fmla="*/ 2585625 f122 1"/>
                <a:gd name="f155" fmla="*/ 1374934 f123 1"/>
                <a:gd name="f156" fmla="*/ 3004824 f122 1"/>
                <a:gd name="f157" fmla="*/ 29685 f123 1"/>
                <a:gd name="f158" fmla="*/ 2229534 f122 1"/>
                <a:gd name="f159" fmla="*/ 708730 f123 1"/>
                <a:gd name="f160" fmla="*/ 973347 f122 1"/>
                <a:gd name="f161" fmla="*/ 2075381 f123 1"/>
                <a:gd name="f162" fmla="*/ 1615064 f122 1"/>
                <a:gd name="f163" fmla="*/ 2036552 f123 1"/>
                <a:gd name="f164" fmla="*/ 1691168 f122 1"/>
                <a:gd name="f165" fmla="*/ 1963481 f123 1"/>
                <a:gd name="f166" fmla="*/ 1655308 f122 1"/>
                <a:gd name="f167" fmla="*/ 750310 f123 1"/>
                <a:gd name="f168" fmla="*/ 1085311 f122 1"/>
                <a:gd name="f169" fmla="*/ 147394 f123 1"/>
                <a:gd name="f170" fmla="*/ 2200877 f122 1"/>
                <a:gd name="f171" fmla="*/ 1343138 f123 1"/>
                <a:gd name="f172" fmla="*/ 2889885 f122 1"/>
                <a:gd name="f173" fmla="*/ 2623876 f123 1"/>
                <a:gd name="f174" fmla="*/ 2508112 f122 1"/>
                <a:gd name="f175" fmla="*/ 2625405 f123 1"/>
                <a:gd name="f176" fmla="*/ 2506546 f122 1"/>
                <a:gd name="f177" fmla="*/ 2783166 f123 1"/>
                <a:gd name="f178" fmla="*/ 2459255 f122 1"/>
                <a:gd name="f179" fmla="*/ 2773077 f123 1"/>
                <a:gd name="f180" fmla="*/ 2416192 f122 1"/>
                <a:gd name="f181" fmla="*/ 4131167 f123 1"/>
                <a:gd name="f182" fmla="*/ 81709 f122 1"/>
                <a:gd name="f183" fmla="*/ f124 1 f2"/>
                <a:gd name="f184" fmla="*/ f127 1 6505838"/>
                <a:gd name="f185" fmla="*/ f128 1 3049442"/>
                <a:gd name="f186" fmla="*/ f129 1 6505838"/>
                <a:gd name="f187" fmla="*/ f130 1 3049442"/>
                <a:gd name="f188" fmla="*/ f131 1 6505838"/>
                <a:gd name="f189" fmla="*/ f132 1 3049442"/>
                <a:gd name="f190" fmla="*/ f133 1 6505838"/>
                <a:gd name="f191" fmla="*/ f134 1 3049442"/>
                <a:gd name="f192" fmla="*/ f135 1 6505838"/>
                <a:gd name="f193" fmla="*/ f136 1 3049442"/>
                <a:gd name="f194" fmla="*/ f137 1 6505838"/>
                <a:gd name="f195" fmla="*/ f138 1 3049442"/>
                <a:gd name="f196" fmla="*/ f139 1 6505838"/>
                <a:gd name="f197" fmla="*/ f140 1 3049442"/>
                <a:gd name="f198" fmla="*/ f141 1 6505838"/>
                <a:gd name="f199" fmla="*/ f142 1 3049442"/>
                <a:gd name="f200" fmla="*/ f143 1 6505838"/>
                <a:gd name="f201" fmla="*/ f144 1 3049442"/>
                <a:gd name="f202" fmla="*/ f145 1 6505838"/>
                <a:gd name="f203" fmla="*/ f146 1 3049442"/>
                <a:gd name="f204" fmla="*/ f147 1 6505838"/>
                <a:gd name="f205" fmla="*/ f148 1 3049442"/>
                <a:gd name="f206" fmla="*/ f149 1 6505838"/>
                <a:gd name="f207" fmla="*/ f150 1 3049442"/>
                <a:gd name="f208" fmla="*/ f151 1 6505838"/>
                <a:gd name="f209" fmla="*/ f152 1 3049442"/>
                <a:gd name="f210" fmla="*/ f153 1 6505838"/>
                <a:gd name="f211" fmla="*/ f154 1 3049442"/>
                <a:gd name="f212" fmla="*/ f155 1 6505838"/>
                <a:gd name="f213" fmla="*/ f156 1 3049442"/>
                <a:gd name="f214" fmla="*/ f157 1 6505838"/>
                <a:gd name="f215" fmla="*/ f158 1 3049442"/>
                <a:gd name="f216" fmla="*/ f159 1 6505838"/>
                <a:gd name="f217" fmla="*/ f160 1 3049442"/>
                <a:gd name="f218" fmla="*/ f161 1 6505838"/>
                <a:gd name="f219" fmla="*/ f162 1 3049442"/>
                <a:gd name="f220" fmla="*/ f163 1 6505838"/>
                <a:gd name="f221" fmla="*/ f164 1 3049442"/>
                <a:gd name="f222" fmla="*/ f165 1 6505838"/>
                <a:gd name="f223" fmla="*/ f166 1 3049442"/>
                <a:gd name="f224" fmla="*/ f167 1 6505838"/>
                <a:gd name="f225" fmla="*/ f168 1 3049442"/>
                <a:gd name="f226" fmla="*/ f169 1 6505838"/>
                <a:gd name="f227" fmla="*/ f170 1 3049442"/>
                <a:gd name="f228" fmla="*/ f171 1 6505838"/>
                <a:gd name="f229" fmla="*/ f172 1 3049442"/>
                <a:gd name="f230" fmla="*/ f173 1 6505838"/>
                <a:gd name="f231" fmla="*/ f174 1 3049442"/>
                <a:gd name="f232" fmla="*/ f175 1 6505838"/>
                <a:gd name="f233" fmla="*/ f176 1 3049442"/>
                <a:gd name="f234" fmla="*/ f177 1 6505838"/>
                <a:gd name="f235" fmla="*/ f178 1 3049442"/>
                <a:gd name="f236" fmla="*/ f179 1 6505838"/>
                <a:gd name="f237" fmla="*/ f180 1 3049442"/>
                <a:gd name="f238" fmla="*/ f181 1 6505838"/>
                <a:gd name="f239" fmla="*/ f182 1 3049442"/>
                <a:gd name="f240" fmla="*/ f5 1 f125"/>
                <a:gd name="f241" fmla="*/ f6 1 f125"/>
                <a:gd name="f242" fmla="*/ f5 1 f126"/>
                <a:gd name="f243" fmla="*/ f7 1 f126"/>
                <a:gd name="f244" fmla="+- f183 0 f1"/>
                <a:gd name="f245" fmla="*/ f184 1 f125"/>
                <a:gd name="f246" fmla="*/ f185 1 f126"/>
                <a:gd name="f247" fmla="*/ f186 1 f125"/>
                <a:gd name="f248" fmla="*/ f187 1 f126"/>
                <a:gd name="f249" fmla="*/ f188 1 f125"/>
                <a:gd name="f250" fmla="*/ f189 1 f126"/>
                <a:gd name="f251" fmla="*/ f190 1 f125"/>
                <a:gd name="f252" fmla="*/ f191 1 f126"/>
                <a:gd name="f253" fmla="*/ f192 1 f125"/>
                <a:gd name="f254" fmla="*/ f193 1 f126"/>
                <a:gd name="f255" fmla="*/ f194 1 f125"/>
                <a:gd name="f256" fmla="*/ f195 1 f126"/>
                <a:gd name="f257" fmla="*/ f196 1 f125"/>
                <a:gd name="f258" fmla="*/ f197 1 f126"/>
                <a:gd name="f259" fmla="*/ f198 1 f125"/>
                <a:gd name="f260" fmla="*/ f199 1 f126"/>
                <a:gd name="f261" fmla="*/ f200 1 f125"/>
                <a:gd name="f262" fmla="*/ f201 1 f126"/>
                <a:gd name="f263" fmla="*/ f202 1 f125"/>
                <a:gd name="f264" fmla="*/ f203 1 f126"/>
                <a:gd name="f265" fmla="*/ f204 1 f125"/>
                <a:gd name="f266" fmla="*/ f205 1 f126"/>
                <a:gd name="f267" fmla="*/ f206 1 f125"/>
                <a:gd name="f268" fmla="*/ f207 1 f126"/>
                <a:gd name="f269" fmla="*/ f208 1 f125"/>
                <a:gd name="f270" fmla="*/ f209 1 f126"/>
                <a:gd name="f271" fmla="*/ f210 1 f125"/>
                <a:gd name="f272" fmla="*/ f211 1 f126"/>
                <a:gd name="f273" fmla="*/ f212 1 f125"/>
                <a:gd name="f274" fmla="*/ f213 1 f126"/>
                <a:gd name="f275" fmla="*/ f214 1 f125"/>
                <a:gd name="f276" fmla="*/ f215 1 f126"/>
                <a:gd name="f277" fmla="*/ f216 1 f125"/>
                <a:gd name="f278" fmla="*/ f217 1 f126"/>
                <a:gd name="f279" fmla="*/ f218 1 f125"/>
                <a:gd name="f280" fmla="*/ f219 1 f126"/>
                <a:gd name="f281" fmla="*/ f220 1 f125"/>
                <a:gd name="f282" fmla="*/ f221 1 f126"/>
                <a:gd name="f283" fmla="*/ f222 1 f125"/>
                <a:gd name="f284" fmla="*/ f223 1 f126"/>
                <a:gd name="f285" fmla="*/ f224 1 f125"/>
                <a:gd name="f286" fmla="*/ f225 1 f126"/>
                <a:gd name="f287" fmla="*/ f226 1 f125"/>
                <a:gd name="f288" fmla="*/ f227 1 f126"/>
                <a:gd name="f289" fmla="*/ f228 1 f125"/>
                <a:gd name="f290" fmla="*/ f229 1 f126"/>
                <a:gd name="f291" fmla="*/ f230 1 f125"/>
                <a:gd name="f292" fmla="*/ f231 1 f126"/>
                <a:gd name="f293" fmla="*/ f232 1 f125"/>
                <a:gd name="f294" fmla="*/ f233 1 f126"/>
                <a:gd name="f295" fmla="*/ f234 1 f125"/>
                <a:gd name="f296" fmla="*/ f235 1 f126"/>
                <a:gd name="f297" fmla="*/ f236 1 f125"/>
                <a:gd name="f298" fmla="*/ f237 1 f126"/>
                <a:gd name="f299" fmla="*/ f238 1 f125"/>
                <a:gd name="f300" fmla="*/ f239 1 f126"/>
                <a:gd name="f301" fmla="*/ f240 f120 1"/>
                <a:gd name="f302" fmla="*/ f241 f120 1"/>
                <a:gd name="f303" fmla="*/ f243 f121 1"/>
                <a:gd name="f304" fmla="*/ f242 f121 1"/>
                <a:gd name="f305" fmla="*/ f245 f120 1"/>
                <a:gd name="f306" fmla="*/ f246 f121 1"/>
                <a:gd name="f307" fmla="*/ f247 f120 1"/>
                <a:gd name="f308" fmla="*/ f248 f121 1"/>
                <a:gd name="f309" fmla="*/ f249 f120 1"/>
                <a:gd name="f310" fmla="*/ f250 f121 1"/>
                <a:gd name="f311" fmla="*/ f251 f120 1"/>
                <a:gd name="f312" fmla="*/ f252 f121 1"/>
                <a:gd name="f313" fmla="*/ f253 f120 1"/>
                <a:gd name="f314" fmla="*/ f254 f121 1"/>
                <a:gd name="f315" fmla="*/ f255 f120 1"/>
                <a:gd name="f316" fmla="*/ f256 f121 1"/>
                <a:gd name="f317" fmla="*/ f257 f120 1"/>
                <a:gd name="f318" fmla="*/ f258 f121 1"/>
                <a:gd name="f319" fmla="*/ f259 f120 1"/>
                <a:gd name="f320" fmla="*/ f260 f121 1"/>
                <a:gd name="f321" fmla="*/ f261 f120 1"/>
                <a:gd name="f322" fmla="*/ f262 f121 1"/>
                <a:gd name="f323" fmla="*/ f263 f120 1"/>
                <a:gd name="f324" fmla="*/ f264 f121 1"/>
                <a:gd name="f325" fmla="*/ f265 f120 1"/>
                <a:gd name="f326" fmla="*/ f266 f121 1"/>
                <a:gd name="f327" fmla="*/ f267 f120 1"/>
                <a:gd name="f328" fmla="*/ f268 f121 1"/>
                <a:gd name="f329" fmla="*/ f269 f120 1"/>
                <a:gd name="f330" fmla="*/ f270 f121 1"/>
                <a:gd name="f331" fmla="*/ f271 f120 1"/>
                <a:gd name="f332" fmla="*/ f272 f121 1"/>
                <a:gd name="f333" fmla="*/ f273 f120 1"/>
                <a:gd name="f334" fmla="*/ f274 f121 1"/>
                <a:gd name="f335" fmla="*/ f275 f120 1"/>
                <a:gd name="f336" fmla="*/ f276 f121 1"/>
                <a:gd name="f337" fmla="*/ f277 f120 1"/>
                <a:gd name="f338" fmla="*/ f278 f121 1"/>
                <a:gd name="f339" fmla="*/ f279 f120 1"/>
                <a:gd name="f340" fmla="*/ f280 f121 1"/>
                <a:gd name="f341" fmla="*/ f281 f120 1"/>
                <a:gd name="f342" fmla="*/ f282 f121 1"/>
                <a:gd name="f343" fmla="*/ f283 f120 1"/>
                <a:gd name="f344" fmla="*/ f284 f121 1"/>
                <a:gd name="f345" fmla="*/ f285 f120 1"/>
                <a:gd name="f346" fmla="*/ f286 f121 1"/>
                <a:gd name="f347" fmla="*/ f287 f120 1"/>
                <a:gd name="f348" fmla="*/ f288 f121 1"/>
                <a:gd name="f349" fmla="*/ f289 f120 1"/>
                <a:gd name="f350" fmla="*/ f290 f121 1"/>
                <a:gd name="f351" fmla="*/ f291 f120 1"/>
                <a:gd name="f352" fmla="*/ f292 f121 1"/>
                <a:gd name="f353" fmla="*/ f293 f120 1"/>
                <a:gd name="f354" fmla="*/ f294 f121 1"/>
                <a:gd name="f355" fmla="*/ f295 f120 1"/>
                <a:gd name="f356" fmla="*/ f296 f121 1"/>
                <a:gd name="f357" fmla="*/ f297 f120 1"/>
                <a:gd name="f358" fmla="*/ f298 f121 1"/>
                <a:gd name="f359" fmla="*/ f299 f120 1"/>
                <a:gd name="f360" fmla="*/ f300 f1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4">
                  <a:pos x="f305" y="f306"/>
                </a:cxn>
                <a:cxn ang="f244">
                  <a:pos x="f307" y="f308"/>
                </a:cxn>
                <a:cxn ang="f244">
                  <a:pos x="f309" y="f310"/>
                </a:cxn>
                <a:cxn ang="f244">
                  <a:pos x="f311" y="f312"/>
                </a:cxn>
                <a:cxn ang="f244">
                  <a:pos x="f313" y="f314"/>
                </a:cxn>
                <a:cxn ang="f244">
                  <a:pos x="f315" y="f316"/>
                </a:cxn>
                <a:cxn ang="f244">
                  <a:pos x="f317" y="f318"/>
                </a:cxn>
                <a:cxn ang="f244">
                  <a:pos x="f319" y="f320"/>
                </a:cxn>
                <a:cxn ang="f244">
                  <a:pos x="f321" y="f322"/>
                </a:cxn>
                <a:cxn ang="f244">
                  <a:pos x="f323" y="f324"/>
                </a:cxn>
                <a:cxn ang="f244">
                  <a:pos x="f325" y="f326"/>
                </a:cxn>
                <a:cxn ang="f244">
                  <a:pos x="f327" y="f328"/>
                </a:cxn>
                <a:cxn ang="f244">
                  <a:pos x="f329" y="f330"/>
                </a:cxn>
                <a:cxn ang="f244">
                  <a:pos x="f331" y="f332"/>
                </a:cxn>
                <a:cxn ang="f244">
                  <a:pos x="f333" y="f334"/>
                </a:cxn>
                <a:cxn ang="f244">
                  <a:pos x="f335" y="f336"/>
                </a:cxn>
                <a:cxn ang="f244">
                  <a:pos x="f337" y="f338"/>
                </a:cxn>
                <a:cxn ang="f244">
                  <a:pos x="f339" y="f340"/>
                </a:cxn>
                <a:cxn ang="f244">
                  <a:pos x="f341" y="f342"/>
                </a:cxn>
                <a:cxn ang="f244">
                  <a:pos x="f343" y="f344"/>
                </a:cxn>
                <a:cxn ang="f244">
                  <a:pos x="f345" y="f346"/>
                </a:cxn>
                <a:cxn ang="f244">
                  <a:pos x="f347" y="f348"/>
                </a:cxn>
                <a:cxn ang="f244">
                  <a:pos x="f349" y="f350"/>
                </a:cxn>
                <a:cxn ang="f244">
                  <a:pos x="f351" y="f352"/>
                </a:cxn>
                <a:cxn ang="f244">
                  <a:pos x="f353" y="f354"/>
                </a:cxn>
                <a:cxn ang="f244">
                  <a:pos x="f355" y="f356"/>
                </a:cxn>
                <a:cxn ang="f244">
                  <a:pos x="f357" y="f358"/>
                </a:cxn>
                <a:cxn ang="f244">
                  <a:pos x="f359" y="f360"/>
                </a:cxn>
                <a:cxn ang="f244">
                  <a:pos x="f305" y="f306"/>
                </a:cxn>
              </a:cxnLst>
              <a:rect l="f301" t="f304" r="f302" b="f303"/>
              <a:pathLst>
                <a:path w="6505838" h="3049442">
                  <a:moveTo>
                    <a:pt x="f8" y="f9"/>
                  </a:moveTo>
                  <a:cubicBezTo>
                    <a:pt x="f10" y="f11"/>
                    <a:pt x="f12" y="f13"/>
                    <a:pt x="f6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2"/>
                  </a:cubicBezTo>
                  <a:lnTo>
                    <a:pt x="f23" y="f24"/>
                  </a:lnTo>
                  <a:lnTo>
                    <a:pt x="f25" y="f26"/>
                  </a:lnTo>
                  <a:cubicBezTo>
                    <a:pt x="f27" y="f28"/>
                    <a:pt x="f29" y="f30"/>
                    <a:pt x="f31" y="f30"/>
                  </a:cubicBezTo>
                  <a:cubicBezTo>
                    <a:pt x="f32" y="f30"/>
                    <a:pt x="f33" y="f34"/>
                    <a:pt x="f33" y="f35"/>
                  </a:cubicBezTo>
                  <a:cubicBezTo>
                    <a:pt x="f33" y="f36"/>
                    <a:pt x="f37" y="f38"/>
                    <a:pt x="f39" y="f40"/>
                  </a:cubicBez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76"/>
                  </a:cubicBezTo>
                  <a:cubicBezTo>
                    <a:pt x="f77" y="f78"/>
                    <a:pt x="f79" y="f80"/>
                    <a:pt x="f81" y="f82"/>
                  </a:cubicBezTo>
                  <a:cubicBezTo>
                    <a:pt x="f83" y="f84"/>
                    <a:pt x="f85" y="f86"/>
                    <a:pt x="f87" y="f88"/>
                  </a:cubicBezTo>
                  <a:cubicBezTo>
                    <a:pt x="f89" y="f90"/>
                    <a:pt x="f91" y="f92"/>
                    <a:pt x="f93" y="f94"/>
                  </a:cubicBezTo>
                  <a:cubicBezTo>
                    <a:pt x="f95" y="f96"/>
                    <a:pt x="f97" y="f98"/>
                    <a:pt x="f99" y="f100"/>
                  </a:cubicBezTo>
                  <a:lnTo>
                    <a:pt x="f101" y="f102"/>
                  </a:lnTo>
                  <a:cubicBezTo>
                    <a:pt x="f101" y="f103"/>
                    <a:pt x="f101" y="f103"/>
                    <a:pt x="f104" y="f103"/>
                  </a:cubicBezTo>
                  <a:lnTo>
                    <a:pt x="f105" y="f106"/>
                  </a:lnTo>
                  <a:lnTo>
                    <a:pt x="f107" y="f108"/>
                  </a:lnTo>
                  <a:cubicBezTo>
                    <a:pt x="f109" y="f110"/>
                    <a:pt x="f111" y="f112"/>
                    <a:pt x="f113" y="f114"/>
                  </a:cubicBezTo>
                  <a:cubicBezTo>
                    <a:pt x="f115" y="f116"/>
                    <a:pt x="f117" y="f118"/>
                    <a:pt x="f8" y="f9"/>
                  </a:cubicBezTo>
                  <a:close/>
                </a:path>
              </a:pathLst>
            </a:custGeom>
            <a:solidFill>
              <a:srgbClr val="0F6D6F">
                <a:alpha val="49000"/>
              </a:srgbClr>
            </a:solidFill>
            <a:ln cap="flat">
              <a:noFill/>
              <a:prstDash val="solid"/>
            </a:ln>
          </p:spPr>
          <p:txBody>
            <a:bodyPr vert="horz" wrap="square" lIns="38103" tIns="38103" rIns="38103" bIns="38103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R" sz="2400" b="1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12" name="Oval 2">
              <a:extLst>
                <a:ext uri="{FF2B5EF4-FFF2-40B4-BE49-F238E27FC236}">
                  <a16:creationId xmlns:a16="http://schemas.microsoft.com/office/drawing/2014/main" id="{43D53A8F-8E71-DE0C-CBA5-8CB1945258FA}"/>
                </a:ext>
              </a:extLst>
            </p:cNvPr>
            <p:cNvSpPr/>
            <p:nvPr/>
          </p:nvSpPr>
          <p:spPr>
            <a:xfrm>
              <a:off x="4472723" y="5260753"/>
              <a:ext cx="2483738" cy="26486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E8E8E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35C775F0-0C9A-4516-A110-FA327E044299}"/>
                </a:ext>
              </a:extLst>
            </p:cNvPr>
            <p:cNvSpPr txBox="1"/>
            <p:nvPr/>
          </p:nvSpPr>
          <p:spPr>
            <a:xfrm>
              <a:off x="2347255" y="2882609"/>
              <a:ext cx="2639964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ctr" anchorCtr="1" compatLnSpc="1">
              <a:spAutoFit/>
            </a:bodyPr>
            <a:lstStyle/>
            <a:p>
              <a:pPr marL="0" marR="0" lvl="0" indent="0" algn="ctr" defTabSz="8572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0" i="0" u="none" strike="noStrike" kern="1200" cap="none" spc="0" baseline="0">
                  <a:solidFill>
                    <a:srgbClr val="000000"/>
                  </a:solidFill>
                  <a:uFillTx/>
                  <a:latin typeface="Arial Narrow" pitchFamily="34"/>
                </a:rPr>
                <a:t>¢1.433.428</a:t>
              </a:r>
            </a:p>
          </p:txBody>
        </p:sp>
        <p:sp>
          <p:nvSpPr>
            <p:cNvPr id="14" name="Rectángulo 39">
              <a:extLst>
                <a:ext uri="{FF2B5EF4-FFF2-40B4-BE49-F238E27FC236}">
                  <a16:creationId xmlns:a16="http://schemas.microsoft.com/office/drawing/2014/main" id="{14AB9BC8-E31F-6526-41C4-0C679A328B8E}"/>
                </a:ext>
              </a:extLst>
            </p:cNvPr>
            <p:cNvSpPr/>
            <p:nvPr/>
          </p:nvSpPr>
          <p:spPr>
            <a:xfrm>
              <a:off x="2338797" y="3312542"/>
              <a:ext cx="2639964" cy="30777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8572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000000"/>
                  </a:solidFill>
                  <a:uFillTx/>
                  <a:latin typeface="Arial Narrow" pitchFamily="34"/>
                </a:rPr>
                <a:t>millones de colones</a:t>
              </a:r>
            </a:p>
          </p:txBody>
        </p:sp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id="{A37F8B6C-C13B-F4D3-C9F5-123EF54B7BAA}"/>
                </a:ext>
              </a:extLst>
            </p:cNvPr>
            <p:cNvSpPr txBox="1"/>
            <p:nvPr/>
          </p:nvSpPr>
          <p:spPr>
            <a:xfrm>
              <a:off x="3560353" y="1590379"/>
              <a:ext cx="957303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b" anchorCtr="1" compatLnSpc="1">
              <a:spAutoFit/>
            </a:bodyPr>
            <a:lstStyle/>
            <a:p>
              <a:pPr marL="0" marR="0" lvl="0" indent="0" algn="ctr" defTabSz="8572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Período</a:t>
              </a:r>
            </a:p>
          </p:txBody>
        </p:sp>
        <p:pic>
          <p:nvPicPr>
            <p:cNvPr id="16" name="Picture 2" descr="Resultado de imagen de flecha de crecimiento">
              <a:extLst>
                <a:ext uri="{FF2B5EF4-FFF2-40B4-BE49-F238E27FC236}">
                  <a16:creationId xmlns:a16="http://schemas.microsoft.com/office/drawing/2014/main" id="{8289813B-8BF4-AEFF-53D6-EFD4873CA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5113983" y="2740438"/>
              <a:ext cx="1688649" cy="126687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7" name="TextBox 27">
              <a:extLst>
                <a:ext uri="{FF2B5EF4-FFF2-40B4-BE49-F238E27FC236}">
                  <a16:creationId xmlns:a16="http://schemas.microsoft.com/office/drawing/2014/main" id="{DC5E01D7-0969-2B69-5AAD-B79F8F5CDD51}"/>
                </a:ext>
              </a:extLst>
            </p:cNvPr>
            <p:cNvSpPr txBox="1"/>
            <p:nvPr/>
          </p:nvSpPr>
          <p:spPr>
            <a:xfrm>
              <a:off x="7514831" y="4533083"/>
              <a:ext cx="957303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b" anchorCtr="1" compatLnSpc="1">
              <a:spAutoFit/>
            </a:bodyPr>
            <a:lstStyle/>
            <a:p>
              <a:pPr marL="0" marR="0" lvl="0" indent="0" algn="ctr" defTabSz="8572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1200" cap="none" spc="0" baseline="0">
                  <a:solidFill>
                    <a:srgbClr val="6B2A1E"/>
                  </a:solidFill>
                  <a:uFillTx/>
                  <a:latin typeface="Arial Narrow" pitchFamily="34"/>
                </a:rPr>
                <a:t>Período</a:t>
              </a:r>
            </a:p>
          </p:txBody>
        </p:sp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F3F02B78-F139-B42C-CE09-4A5ECA92F4BE}"/>
                </a:ext>
              </a:extLst>
            </p:cNvPr>
            <p:cNvSpPr txBox="1"/>
            <p:nvPr/>
          </p:nvSpPr>
          <p:spPr>
            <a:xfrm>
              <a:off x="7063529" y="3226487"/>
              <a:ext cx="2639964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ctr" anchorCtr="1" compatLnSpc="1">
              <a:spAutoFit/>
            </a:bodyPr>
            <a:lstStyle/>
            <a:p>
              <a:pPr marL="0" marR="0" lvl="0" indent="0" algn="ctr" defTabSz="8572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200" b="0" i="0" u="none" strike="noStrike" kern="1200" cap="none" spc="0" baseline="0">
                  <a:solidFill>
                    <a:srgbClr val="000000"/>
                  </a:solidFill>
                  <a:uFillTx/>
                  <a:latin typeface="Arial Narrow" pitchFamily="34"/>
                </a:rPr>
                <a:t>¢1.439.117</a:t>
              </a:r>
            </a:p>
          </p:txBody>
        </p:sp>
        <p:sp>
          <p:nvSpPr>
            <p:cNvPr id="19" name="Rectángulo 44">
              <a:extLst>
                <a:ext uri="{FF2B5EF4-FFF2-40B4-BE49-F238E27FC236}">
                  <a16:creationId xmlns:a16="http://schemas.microsoft.com/office/drawing/2014/main" id="{745D0E7B-4E7A-CE0D-5521-55F4F1CB46A8}"/>
                </a:ext>
              </a:extLst>
            </p:cNvPr>
            <p:cNvSpPr/>
            <p:nvPr/>
          </p:nvSpPr>
          <p:spPr>
            <a:xfrm>
              <a:off x="7063520" y="3617073"/>
              <a:ext cx="2639964" cy="30777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8572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000000"/>
                  </a:solidFill>
                  <a:uFillTx/>
                  <a:latin typeface="Arial Narrow" pitchFamily="34"/>
                </a:rPr>
                <a:t>millones de colones</a:t>
              </a:r>
            </a:p>
          </p:txBody>
        </p: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5F4B6573-BB27-80B1-A2D4-8295B06C03D7}"/>
                </a:ext>
              </a:extLst>
            </p:cNvPr>
            <p:cNvSpPr txBox="1"/>
            <p:nvPr/>
          </p:nvSpPr>
          <p:spPr>
            <a:xfrm>
              <a:off x="5111322" y="3160934"/>
              <a:ext cx="1845149" cy="6463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0" bIns="45720" anchor="ctr" anchorCtr="1" compatLnSpc="1">
              <a:spAutoFit/>
            </a:bodyPr>
            <a:lstStyle/>
            <a:p>
              <a:pPr marL="0" marR="0" lvl="0" indent="0" algn="ctr" defTabSz="8572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600" b="0" i="0" u="none" strike="noStrike" kern="1200" cap="none" spc="0" baseline="0">
                  <a:solidFill>
                    <a:srgbClr val="7F7F7F"/>
                  </a:solidFill>
                  <a:uFillTx/>
                  <a:latin typeface="Arial Narrow" pitchFamily="34"/>
                </a:rPr>
                <a:t>0,4%</a:t>
              </a:r>
            </a:p>
          </p:txBody>
        </p:sp>
        <p:sp>
          <p:nvSpPr>
            <p:cNvPr id="21" name="CuadroTexto 49">
              <a:extLst>
                <a:ext uri="{FF2B5EF4-FFF2-40B4-BE49-F238E27FC236}">
                  <a16:creationId xmlns:a16="http://schemas.microsoft.com/office/drawing/2014/main" id="{402BD529-BB92-3693-D9C2-2D8DE3633E48}"/>
                </a:ext>
              </a:extLst>
            </p:cNvPr>
            <p:cNvSpPr txBox="1"/>
            <p:nvPr/>
          </p:nvSpPr>
          <p:spPr>
            <a:xfrm>
              <a:off x="5138287" y="3637986"/>
              <a:ext cx="160835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85725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800" b="0" i="0" u="none" strike="noStrike" kern="1200" cap="none" spc="0" baseline="0">
                  <a:solidFill>
                    <a:srgbClr val="7F7F7F"/>
                  </a:solidFill>
                  <a:uFillTx/>
                  <a:latin typeface="Arial Narrow" pitchFamily="34"/>
                </a:rPr>
                <a:t>(▲2025)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FB8B847A-B9F3-6D51-32C2-D7E3A8DD6555}"/>
              </a:ext>
            </a:extLst>
          </p:cNvPr>
          <p:cNvSpPr txBox="1"/>
          <p:nvPr/>
        </p:nvSpPr>
        <p:spPr>
          <a:xfrm>
            <a:off x="184023" y="-73152"/>
            <a:ext cx="12007973" cy="8353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1285875" rtl="0" fontAlgn="auto" hangingPunct="1">
              <a:lnSpc>
                <a:spcPts val="7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0" i="0" u="none" strike="noStrike" kern="1200" cap="none" spc="300" baseline="0">
                <a:solidFill>
                  <a:srgbClr val="D9A76F"/>
                </a:solidFill>
                <a:uFillTx/>
                <a:latin typeface="Oswald"/>
              </a:rPr>
              <a:t>Formulación Presupuestaria</a:t>
            </a:r>
          </a:p>
        </p:txBody>
      </p:sp>
      <p:sp>
        <p:nvSpPr>
          <p:cNvPr id="3" name="CuadroTexto 4">
            <a:extLst>
              <a:ext uri="{FF2B5EF4-FFF2-40B4-BE49-F238E27FC236}">
                <a16:creationId xmlns:a16="http://schemas.microsoft.com/office/drawing/2014/main" id="{2242DD36-C627-2949-314C-76A1E8E13D65}"/>
              </a:ext>
            </a:extLst>
          </p:cNvPr>
          <p:cNvSpPr txBox="1"/>
          <p:nvPr/>
        </p:nvSpPr>
        <p:spPr>
          <a:xfrm>
            <a:off x="125656" y="606265"/>
            <a:ext cx="7958023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137167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2000" b="0" i="0" u="none" strike="noStrike" kern="1200" cap="none" spc="134" baseline="0">
                <a:solidFill>
                  <a:srgbClr val="595959"/>
                </a:solidFill>
                <a:uFillTx/>
                <a:latin typeface="Arial Narrow" pitchFamily="34"/>
              </a:rPr>
              <a:t>Plan Presupuesto 2026</a:t>
            </a:r>
            <a:endParaRPr lang="es-MX" sz="2000" b="0" i="0" u="none" strike="noStrike" kern="1200" cap="none" spc="0" baseline="0">
              <a:solidFill>
                <a:srgbClr val="002060"/>
              </a:solidFill>
              <a:uFillTx/>
              <a:latin typeface="Arial" pitchFamily="34"/>
              <a:cs typeface="Arial" pitchFamily="34"/>
            </a:endParaRPr>
          </a:p>
        </p:txBody>
      </p:sp>
      <p:grpSp>
        <p:nvGrpSpPr>
          <p:cNvPr id="4" name="Grupo 127">
            <a:extLst>
              <a:ext uri="{FF2B5EF4-FFF2-40B4-BE49-F238E27FC236}">
                <a16:creationId xmlns:a16="http://schemas.microsoft.com/office/drawing/2014/main" id="{C362B330-E2E8-A247-F47B-CF542C06DB14}"/>
              </a:ext>
            </a:extLst>
          </p:cNvPr>
          <p:cNvGrpSpPr/>
          <p:nvPr/>
        </p:nvGrpSpPr>
        <p:grpSpPr>
          <a:xfrm>
            <a:off x="8210434" y="1784149"/>
            <a:ext cx="3290614" cy="1034872"/>
            <a:chOff x="8210434" y="1784149"/>
            <a:chExt cx="3290614" cy="1034872"/>
          </a:xfrm>
        </p:grpSpPr>
        <p:sp>
          <p:nvSpPr>
            <p:cNvPr id="5" name="Rectángulo: esquinas diagonales redondeadas 58">
              <a:extLst>
                <a:ext uri="{FF2B5EF4-FFF2-40B4-BE49-F238E27FC236}">
                  <a16:creationId xmlns:a16="http://schemas.microsoft.com/office/drawing/2014/main" id="{ACFA75DC-61AE-E79E-2426-A9A0F39B270F}"/>
                </a:ext>
              </a:extLst>
            </p:cNvPr>
            <p:cNvSpPr/>
            <p:nvPr/>
          </p:nvSpPr>
          <p:spPr>
            <a:xfrm>
              <a:off x="8443752" y="1784149"/>
              <a:ext cx="2968023" cy="1034872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val 23202"/>
                <a:gd name="f8" fmla="abs f3"/>
                <a:gd name="f9" fmla="abs f4"/>
                <a:gd name="f10" fmla="abs f5"/>
                <a:gd name="f11" fmla="?: f8 f3 1"/>
                <a:gd name="f12" fmla="?: f9 f4 1"/>
                <a:gd name="f13" fmla="?: f10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6 f18 1"/>
                <a:gd name="f24" fmla="+- f22 0 f6"/>
                <a:gd name="f25" fmla="+- f21 0 f6"/>
                <a:gd name="f26" fmla="*/ f21 f18 1"/>
                <a:gd name="f27" fmla="*/ f22 f18 1"/>
                <a:gd name="f28" fmla="min f25 f24"/>
                <a:gd name="f29" fmla="*/ f28 f6 1"/>
                <a:gd name="f30" fmla="*/ f28 f7 1"/>
                <a:gd name="f31" fmla="*/ f29 1 100000"/>
                <a:gd name="f32" fmla="*/ f30 1 100000"/>
                <a:gd name="f33" fmla="+- f22 0 f31"/>
                <a:gd name="f34" fmla="+- f21 0 f32"/>
                <a:gd name="f35" fmla="*/ f31 29289 1"/>
                <a:gd name="f36" fmla="*/ f32 29289 1"/>
                <a:gd name="f37" fmla="*/ f31 f18 1"/>
                <a:gd name="f38" fmla="*/ f32 f18 1"/>
                <a:gd name="f39" fmla="*/ f35 1 100000"/>
                <a:gd name="f40" fmla="*/ f36 1 100000"/>
                <a:gd name="f41" fmla="*/ f34 f18 1"/>
                <a:gd name="f42" fmla="*/ f33 f18 1"/>
                <a:gd name="f43" fmla="+- f39 0 f40"/>
                <a:gd name="f44" fmla="?: f43 f39 f40"/>
                <a:gd name="f45" fmla="+- f21 0 f44"/>
                <a:gd name="f46" fmla="+- f22 0 f44"/>
                <a:gd name="f47" fmla="*/ f44 f18 1"/>
                <a:gd name="f48" fmla="*/ f45 f18 1"/>
                <a:gd name="f49" fmla="*/ f46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47" r="f48" b="f49"/>
              <a:pathLst>
                <a:path>
                  <a:moveTo>
                    <a:pt x="f37" y="f23"/>
                  </a:moveTo>
                  <a:lnTo>
                    <a:pt x="f41" y="f23"/>
                  </a:lnTo>
                  <a:arcTo wR="f38" hR="f38" stAng="f2" swAng="f1"/>
                  <a:lnTo>
                    <a:pt x="f26" y="f42"/>
                  </a:lnTo>
                  <a:arcTo wR="f37" hR="f37" stAng="f6" swAng="f1"/>
                  <a:lnTo>
                    <a:pt x="f38" y="f27"/>
                  </a:lnTo>
                  <a:arcTo wR="f38" hR="f38" stAng="f1" swAng="f1"/>
                  <a:lnTo>
                    <a:pt x="f23" y="f37"/>
                  </a:lnTo>
                  <a:arcTo wR="f37" hR="f37" stAng="f0" swAng="f1"/>
                  <a:close/>
                </a:path>
              </a:pathLst>
            </a:custGeom>
            <a:solidFill>
              <a:srgbClr val="7A5B4A"/>
            </a:solidFill>
            <a:ln cap="flat">
              <a:noFill/>
              <a:prstDash val="solid"/>
            </a:ln>
            <a:effectLst>
              <a:outerShdw dist="38103" algn="tl">
                <a:srgbClr val="000000">
                  <a:alpha val="40000"/>
                </a:srgbClr>
              </a:outerShdw>
            </a:effectLst>
          </p:spPr>
          <p:txBody>
            <a:bodyPr vert="horz" wrap="square" lIns="71999" tIns="0" rIns="71999" bIns="0" anchor="t" anchorCtr="0" compatLnSpc="1">
              <a:noAutofit/>
            </a:bodyPr>
            <a:lstStyle/>
            <a:p>
              <a:pPr marL="0" marR="0" lvl="0" indent="0" algn="just" defTabSz="914400" rtl="0" fontAlgn="auto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R" sz="1800" b="0" i="0" u="none" strike="noStrike" kern="1200" cap="none" spc="0" baseline="0">
                <a:solidFill>
                  <a:srgbClr val="946F55"/>
                </a:solidFill>
                <a:uFillTx/>
                <a:latin typeface="Arial Narrow" pitchFamily="34"/>
              </a:endParaRPr>
            </a:p>
          </p:txBody>
        </p:sp>
        <p:sp>
          <p:nvSpPr>
            <p:cNvPr id="6" name="CuadroTexto 172">
              <a:extLst>
                <a:ext uri="{FF2B5EF4-FFF2-40B4-BE49-F238E27FC236}">
                  <a16:creationId xmlns:a16="http://schemas.microsoft.com/office/drawing/2014/main" id="{E2781AF1-F386-4580-E5D5-523B31032DC0}"/>
                </a:ext>
              </a:extLst>
            </p:cNvPr>
            <p:cNvSpPr txBox="1"/>
            <p:nvPr/>
          </p:nvSpPr>
          <p:spPr>
            <a:xfrm>
              <a:off x="8717898" y="2174671"/>
              <a:ext cx="2783150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32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881.363</a:t>
              </a:r>
              <a:endParaRPr lang="es-CR" sz="32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7" name="Rectángulo 7">
              <a:extLst>
                <a:ext uri="{FF2B5EF4-FFF2-40B4-BE49-F238E27FC236}">
                  <a16:creationId xmlns:a16="http://schemas.microsoft.com/office/drawing/2014/main" id="{A3601835-AC8D-E664-B62F-2027EF17738C}"/>
                </a:ext>
              </a:extLst>
            </p:cNvPr>
            <p:cNvSpPr/>
            <p:nvPr/>
          </p:nvSpPr>
          <p:spPr>
            <a:xfrm>
              <a:off x="8210434" y="1898943"/>
              <a:ext cx="2500006" cy="275728"/>
            </a:xfrm>
            <a:prstGeom prst="rect">
              <a:avLst/>
            </a:prstGeom>
            <a:solidFill>
              <a:srgbClr val="FFFFFF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R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8" name="Cuadro de texto 2">
              <a:extLst>
                <a:ext uri="{FF2B5EF4-FFF2-40B4-BE49-F238E27FC236}">
                  <a16:creationId xmlns:a16="http://schemas.microsoft.com/office/drawing/2014/main" id="{5FA306C8-8D0A-D870-9F98-7EB8C0649D92}"/>
                </a:ext>
              </a:extLst>
            </p:cNvPr>
            <p:cNvSpPr txBox="1"/>
            <p:nvPr/>
          </p:nvSpPr>
          <p:spPr>
            <a:xfrm>
              <a:off x="8382396" y="1845460"/>
              <a:ext cx="2266687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5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Corriente</a:t>
              </a:r>
            </a:p>
          </p:txBody>
        </p:sp>
      </p:grpSp>
      <p:grpSp>
        <p:nvGrpSpPr>
          <p:cNvPr id="9" name="Grupo 27">
            <a:extLst>
              <a:ext uri="{FF2B5EF4-FFF2-40B4-BE49-F238E27FC236}">
                <a16:creationId xmlns:a16="http://schemas.microsoft.com/office/drawing/2014/main" id="{BD03CCD1-D4F8-6140-08D5-4BBAE6E90EFF}"/>
              </a:ext>
            </a:extLst>
          </p:cNvPr>
          <p:cNvGrpSpPr/>
          <p:nvPr/>
        </p:nvGrpSpPr>
        <p:grpSpPr>
          <a:xfrm>
            <a:off x="4488716" y="2421751"/>
            <a:ext cx="3291602" cy="2025277"/>
            <a:chOff x="4488716" y="2421751"/>
            <a:chExt cx="3291602" cy="2025277"/>
          </a:xfrm>
        </p:grpSpPr>
        <p:grpSp>
          <p:nvGrpSpPr>
            <p:cNvPr id="10" name="Grupo 13">
              <a:extLst>
                <a:ext uri="{FF2B5EF4-FFF2-40B4-BE49-F238E27FC236}">
                  <a16:creationId xmlns:a16="http://schemas.microsoft.com/office/drawing/2014/main" id="{E552FFB5-D80E-4DD4-3557-42D1ECD16B88}"/>
                </a:ext>
              </a:extLst>
            </p:cNvPr>
            <p:cNvGrpSpPr/>
            <p:nvPr/>
          </p:nvGrpSpPr>
          <p:grpSpPr>
            <a:xfrm>
              <a:off x="4488716" y="2421751"/>
              <a:ext cx="1566595" cy="1910163"/>
              <a:chOff x="4488716" y="2421751"/>
              <a:chExt cx="1566595" cy="1910163"/>
            </a:xfrm>
          </p:grpSpPr>
          <p:sp>
            <p:nvSpPr>
              <p:cNvPr id="11" name="Forma libre: forma 14">
                <a:extLst>
                  <a:ext uri="{FF2B5EF4-FFF2-40B4-BE49-F238E27FC236}">
                    <a16:creationId xmlns:a16="http://schemas.microsoft.com/office/drawing/2014/main" id="{ED4B7D00-0A79-6D27-8D05-B625F4FDBBE7}"/>
                  </a:ext>
                </a:extLst>
              </p:cNvPr>
              <p:cNvSpPr/>
              <p:nvPr/>
            </p:nvSpPr>
            <p:spPr>
              <a:xfrm rot="10799991">
                <a:off x="4488716" y="2785609"/>
                <a:ext cx="1206724" cy="130310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782885"/>
                  <a:gd name="f7" fmla="val 1075062"/>
                  <a:gd name="f8" fmla="val 605166"/>
                  <a:gd name="f9" fmla="val 703317"/>
                  <a:gd name="f10" fmla="val 80222"/>
                  <a:gd name="f11" fmla="val 179180"/>
                  <a:gd name="f12" fmla="val 895882"/>
                  <a:gd name="f13" fmla="val 994840"/>
                  <a:gd name="f14" fmla="+- 0 0 -90"/>
                  <a:gd name="f15" fmla="*/ f3 1 782885"/>
                  <a:gd name="f16" fmla="*/ f4 1 1075062"/>
                  <a:gd name="f17" fmla="+- f7 0 f5"/>
                  <a:gd name="f18" fmla="+- f6 0 f5"/>
                  <a:gd name="f19" fmla="*/ f14 f0 1"/>
                  <a:gd name="f20" fmla="*/ f18 1 782885"/>
                  <a:gd name="f21" fmla="*/ f17 1 1075062"/>
                  <a:gd name="f22" fmla="*/ 0 f18 1"/>
                  <a:gd name="f23" fmla="*/ 0 f17 1"/>
                  <a:gd name="f24" fmla="*/ 605166 f18 1"/>
                  <a:gd name="f25" fmla="*/ 782885 f18 1"/>
                  <a:gd name="f26" fmla="*/ 179180 f17 1"/>
                  <a:gd name="f27" fmla="*/ 895882 f17 1"/>
                  <a:gd name="f28" fmla="*/ 1075062 f17 1"/>
                  <a:gd name="f29" fmla="*/ f19 1 f2"/>
                  <a:gd name="f30" fmla="*/ f22 1 782885"/>
                  <a:gd name="f31" fmla="*/ f23 1 1075062"/>
                  <a:gd name="f32" fmla="*/ f24 1 782885"/>
                  <a:gd name="f33" fmla="*/ f25 1 782885"/>
                  <a:gd name="f34" fmla="*/ f26 1 1075062"/>
                  <a:gd name="f35" fmla="*/ f27 1 1075062"/>
                  <a:gd name="f36" fmla="*/ f28 1 1075062"/>
                  <a:gd name="f37" fmla="*/ f5 1 f20"/>
                  <a:gd name="f38" fmla="*/ f6 1 f20"/>
                  <a:gd name="f39" fmla="*/ f5 1 f21"/>
                  <a:gd name="f40" fmla="*/ f7 1 f21"/>
                  <a:gd name="f41" fmla="+- f29 0 f1"/>
                  <a:gd name="f42" fmla="*/ f30 1 f20"/>
                  <a:gd name="f43" fmla="*/ f31 1 f21"/>
                  <a:gd name="f44" fmla="*/ f32 1 f20"/>
                  <a:gd name="f45" fmla="*/ f33 1 f20"/>
                  <a:gd name="f46" fmla="*/ f34 1 f21"/>
                  <a:gd name="f47" fmla="*/ f35 1 f21"/>
                  <a:gd name="f48" fmla="*/ f36 1 f21"/>
                  <a:gd name="f49" fmla="*/ f37 f15 1"/>
                  <a:gd name="f50" fmla="*/ f38 f15 1"/>
                  <a:gd name="f51" fmla="*/ f40 f16 1"/>
                  <a:gd name="f52" fmla="*/ f39 f16 1"/>
                  <a:gd name="f53" fmla="*/ f42 f15 1"/>
                  <a:gd name="f54" fmla="*/ f43 f16 1"/>
                  <a:gd name="f55" fmla="*/ f44 f15 1"/>
                  <a:gd name="f56" fmla="*/ f45 f15 1"/>
                  <a:gd name="f57" fmla="*/ f46 f16 1"/>
                  <a:gd name="f58" fmla="*/ f47 f16 1"/>
                  <a:gd name="f59" fmla="*/ f48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1">
                    <a:pos x="f53" y="f54"/>
                  </a:cxn>
                  <a:cxn ang="f41">
                    <a:pos x="f55" y="f54"/>
                  </a:cxn>
                  <a:cxn ang="f41">
                    <a:pos x="f56" y="f57"/>
                  </a:cxn>
                  <a:cxn ang="f41">
                    <a:pos x="f56" y="f58"/>
                  </a:cxn>
                  <a:cxn ang="f41">
                    <a:pos x="f55" y="f59"/>
                  </a:cxn>
                  <a:cxn ang="f41">
                    <a:pos x="f53" y="f59"/>
                  </a:cxn>
                  <a:cxn ang="f41">
                    <a:pos x="f53" y="f54"/>
                  </a:cxn>
                </a:cxnLst>
                <a:rect l="f49" t="f52" r="f50" b="f51"/>
                <a:pathLst>
                  <a:path w="782885" h="1075062">
                    <a:moveTo>
                      <a:pt x="f5" y="f5"/>
                    </a:moveTo>
                    <a:lnTo>
                      <a:pt x="f8" y="f5"/>
                    </a:lnTo>
                    <a:cubicBezTo>
                      <a:pt x="f9" y="f5"/>
                      <a:pt x="f6" y="f10"/>
                      <a:pt x="f6" y="f11"/>
                    </a:cubicBezTo>
                    <a:lnTo>
                      <a:pt x="f6" y="f12"/>
                    </a:lnTo>
                    <a:cubicBezTo>
                      <a:pt x="f6" y="f13"/>
                      <a:pt x="f9" y="f7"/>
                      <a:pt x="f8" y="f7"/>
                    </a:cubicBezTo>
                    <a:lnTo>
                      <a:pt x="f5" y="f7"/>
                    </a:lnTo>
                    <a:lnTo>
                      <a:pt x="f5" y="f5"/>
                    </a:lnTo>
                    <a:close/>
                  </a:path>
                </a:pathLst>
              </a:custGeom>
              <a:solidFill>
                <a:srgbClr val="FFFFFF"/>
              </a:solidFill>
              <a:ln w="12701" cap="flat">
                <a:solidFill>
                  <a:srgbClr val="0C656B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sp>
            <p:nvSpPr>
              <p:cNvPr id="12" name="Rectángulo 15">
                <a:extLst>
                  <a:ext uri="{FF2B5EF4-FFF2-40B4-BE49-F238E27FC236}">
                    <a16:creationId xmlns:a16="http://schemas.microsoft.com/office/drawing/2014/main" id="{871E15F9-346C-79DA-4C18-0CE6C512D3A4}"/>
                  </a:ext>
                </a:extLst>
              </p:cNvPr>
              <p:cNvSpPr/>
              <p:nvPr/>
            </p:nvSpPr>
            <p:spPr>
              <a:xfrm rot="10799991">
                <a:off x="5515523" y="2421751"/>
                <a:ext cx="539788" cy="1910163"/>
              </a:xfrm>
              <a:prstGeom prst="rect">
                <a:avLst/>
              </a:pr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grpSp>
          <p:nvGrpSpPr>
            <p:cNvPr id="13" name="Grupo 56">
              <a:extLst>
                <a:ext uri="{FF2B5EF4-FFF2-40B4-BE49-F238E27FC236}">
                  <a16:creationId xmlns:a16="http://schemas.microsoft.com/office/drawing/2014/main" id="{0132C751-2D65-8225-E6DD-142E80664096}"/>
                </a:ext>
              </a:extLst>
            </p:cNvPr>
            <p:cNvGrpSpPr/>
            <p:nvPr/>
          </p:nvGrpSpPr>
          <p:grpSpPr>
            <a:xfrm>
              <a:off x="6213741" y="2536865"/>
              <a:ext cx="1566577" cy="1910163"/>
              <a:chOff x="6213741" y="2536865"/>
              <a:chExt cx="1566577" cy="1910163"/>
            </a:xfrm>
          </p:grpSpPr>
          <p:sp>
            <p:nvSpPr>
              <p:cNvPr id="14" name="Forma libre: forma 32">
                <a:extLst>
                  <a:ext uri="{FF2B5EF4-FFF2-40B4-BE49-F238E27FC236}">
                    <a16:creationId xmlns:a16="http://schemas.microsoft.com/office/drawing/2014/main" id="{65D1BF67-32F0-E21A-8861-F127AEC1899D}"/>
                  </a:ext>
                </a:extLst>
              </p:cNvPr>
              <p:cNvSpPr/>
              <p:nvPr/>
            </p:nvSpPr>
            <p:spPr>
              <a:xfrm>
                <a:off x="6573594" y="2780059"/>
                <a:ext cx="1206724" cy="130310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782885"/>
                  <a:gd name="f7" fmla="val 1075062"/>
                  <a:gd name="f8" fmla="val 605166"/>
                  <a:gd name="f9" fmla="val 703317"/>
                  <a:gd name="f10" fmla="val 80222"/>
                  <a:gd name="f11" fmla="val 179180"/>
                  <a:gd name="f12" fmla="val 895882"/>
                  <a:gd name="f13" fmla="val 994840"/>
                  <a:gd name="f14" fmla="+- 0 0 -90"/>
                  <a:gd name="f15" fmla="*/ f3 1 782885"/>
                  <a:gd name="f16" fmla="*/ f4 1 1075062"/>
                  <a:gd name="f17" fmla="+- f7 0 f5"/>
                  <a:gd name="f18" fmla="+- f6 0 f5"/>
                  <a:gd name="f19" fmla="*/ f14 f0 1"/>
                  <a:gd name="f20" fmla="*/ f18 1 782885"/>
                  <a:gd name="f21" fmla="*/ f17 1 1075062"/>
                  <a:gd name="f22" fmla="*/ 0 f18 1"/>
                  <a:gd name="f23" fmla="*/ 0 f17 1"/>
                  <a:gd name="f24" fmla="*/ 605166 f18 1"/>
                  <a:gd name="f25" fmla="*/ 782885 f18 1"/>
                  <a:gd name="f26" fmla="*/ 179180 f17 1"/>
                  <a:gd name="f27" fmla="*/ 895882 f17 1"/>
                  <a:gd name="f28" fmla="*/ 1075062 f17 1"/>
                  <a:gd name="f29" fmla="*/ f19 1 f2"/>
                  <a:gd name="f30" fmla="*/ f22 1 782885"/>
                  <a:gd name="f31" fmla="*/ f23 1 1075062"/>
                  <a:gd name="f32" fmla="*/ f24 1 782885"/>
                  <a:gd name="f33" fmla="*/ f25 1 782885"/>
                  <a:gd name="f34" fmla="*/ f26 1 1075062"/>
                  <a:gd name="f35" fmla="*/ f27 1 1075062"/>
                  <a:gd name="f36" fmla="*/ f28 1 1075062"/>
                  <a:gd name="f37" fmla="*/ f5 1 f20"/>
                  <a:gd name="f38" fmla="*/ f6 1 f20"/>
                  <a:gd name="f39" fmla="*/ f5 1 f21"/>
                  <a:gd name="f40" fmla="*/ f7 1 f21"/>
                  <a:gd name="f41" fmla="+- f29 0 f1"/>
                  <a:gd name="f42" fmla="*/ f30 1 f20"/>
                  <a:gd name="f43" fmla="*/ f31 1 f21"/>
                  <a:gd name="f44" fmla="*/ f32 1 f20"/>
                  <a:gd name="f45" fmla="*/ f33 1 f20"/>
                  <a:gd name="f46" fmla="*/ f34 1 f21"/>
                  <a:gd name="f47" fmla="*/ f35 1 f21"/>
                  <a:gd name="f48" fmla="*/ f36 1 f21"/>
                  <a:gd name="f49" fmla="*/ f37 f15 1"/>
                  <a:gd name="f50" fmla="*/ f38 f15 1"/>
                  <a:gd name="f51" fmla="*/ f40 f16 1"/>
                  <a:gd name="f52" fmla="*/ f39 f16 1"/>
                  <a:gd name="f53" fmla="*/ f42 f15 1"/>
                  <a:gd name="f54" fmla="*/ f43 f16 1"/>
                  <a:gd name="f55" fmla="*/ f44 f15 1"/>
                  <a:gd name="f56" fmla="*/ f45 f15 1"/>
                  <a:gd name="f57" fmla="*/ f46 f16 1"/>
                  <a:gd name="f58" fmla="*/ f47 f16 1"/>
                  <a:gd name="f59" fmla="*/ f48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1">
                    <a:pos x="f53" y="f54"/>
                  </a:cxn>
                  <a:cxn ang="f41">
                    <a:pos x="f55" y="f54"/>
                  </a:cxn>
                  <a:cxn ang="f41">
                    <a:pos x="f56" y="f57"/>
                  </a:cxn>
                  <a:cxn ang="f41">
                    <a:pos x="f56" y="f58"/>
                  </a:cxn>
                  <a:cxn ang="f41">
                    <a:pos x="f55" y="f59"/>
                  </a:cxn>
                  <a:cxn ang="f41">
                    <a:pos x="f53" y="f59"/>
                  </a:cxn>
                  <a:cxn ang="f41">
                    <a:pos x="f53" y="f54"/>
                  </a:cxn>
                </a:cxnLst>
                <a:rect l="f49" t="f52" r="f50" b="f51"/>
                <a:pathLst>
                  <a:path w="782885" h="1075062">
                    <a:moveTo>
                      <a:pt x="f5" y="f5"/>
                    </a:moveTo>
                    <a:lnTo>
                      <a:pt x="f8" y="f5"/>
                    </a:lnTo>
                    <a:cubicBezTo>
                      <a:pt x="f9" y="f5"/>
                      <a:pt x="f6" y="f10"/>
                      <a:pt x="f6" y="f11"/>
                    </a:cubicBezTo>
                    <a:lnTo>
                      <a:pt x="f6" y="f12"/>
                    </a:lnTo>
                    <a:cubicBezTo>
                      <a:pt x="f6" y="f13"/>
                      <a:pt x="f9" y="f7"/>
                      <a:pt x="f8" y="f7"/>
                    </a:cubicBezTo>
                    <a:lnTo>
                      <a:pt x="f5" y="f7"/>
                    </a:lnTo>
                    <a:lnTo>
                      <a:pt x="f5" y="f5"/>
                    </a:lnTo>
                    <a:close/>
                  </a:path>
                </a:pathLst>
              </a:custGeom>
              <a:solidFill>
                <a:srgbClr val="FFFFFF"/>
              </a:solidFill>
              <a:ln w="12701" cap="flat">
                <a:solidFill>
                  <a:srgbClr val="0C656B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sp>
            <p:nvSpPr>
              <p:cNvPr id="15" name="Rectángulo 41">
                <a:extLst>
                  <a:ext uri="{FF2B5EF4-FFF2-40B4-BE49-F238E27FC236}">
                    <a16:creationId xmlns:a16="http://schemas.microsoft.com/office/drawing/2014/main" id="{39ADDECC-43BD-DF97-F865-936D35BF0FD4}"/>
                  </a:ext>
                </a:extLst>
              </p:cNvPr>
              <p:cNvSpPr/>
              <p:nvPr/>
            </p:nvSpPr>
            <p:spPr>
              <a:xfrm>
                <a:off x="6213741" y="2536865"/>
                <a:ext cx="539788" cy="1910163"/>
              </a:xfrm>
              <a:prstGeom prst="rect">
                <a:avLst/>
              </a:pr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16" name="Forma libre: forma 26">
              <a:extLst>
                <a:ext uri="{FF2B5EF4-FFF2-40B4-BE49-F238E27FC236}">
                  <a16:creationId xmlns:a16="http://schemas.microsoft.com/office/drawing/2014/main" id="{0F8B95EB-42ED-97EA-36B6-F9658367A374}"/>
                </a:ext>
              </a:extLst>
            </p:cNvPr>
            <p:cNvSpPr/>
            <p:nvPr/>
          </p:nvSpPr>
          <p:spPr>
            <a:xfrm>
              <a:off x="4598096" y="2872477"/>
              <a:ext cx="3065425" cy="11041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11294"/>
                <a:gd name="f7" fmla="val 882944"/>
                <a:gd name="f8" fmla="val 147160"/>
                <a:gd name="f9" fmla="val 2664134"/>
                <a:gd name="f10" fmla="val 2745408"/>
                <a:gd name="f11" fmla="val 65886"/>
                <a:gd name="f12" fmla="val 735784"/>
                <a:gd name="f13" fmla="val 817058"/>
                <a:gd name="f14" fmla="+- 0 0 -90"/>
                <a:gd name="f15" fmla="*/ f3 1 2811294"/>
                <a:gd name="f16" fmla="*/ f4 1 882944"/>
                <a:gd name="f17" fmla="+- f7 0 f5"/>
                <a:gd name="f18" fmla="+- f6 0 f5"/>
                <a:gd name="f19" fmla="*/ f14 f0 1"/>
                <a:gd name="f20" fmla="*/ f18 1 2811294"/>
                <a:gd name="f21" fmla="*/ f17 1 882944"/>
                <a:gd name="f22" fmla="*/ 147160 f18 1"/>
                <a:gd name="f23" fmla="*/ 0 f17 1"/>
                <a:gd name="f24" fmla="*/ 2664134 f18 1"/>
                <a:gd name="f25" fmla="*/ 2811294 f18 1"/>
                <a:gd name="f26" fmla="*/ 147160 f17 1"/>
                <a:gd name="f27" fmla="*/ 735784 f17 1"/>
                <a:gd name="f28" fmla="*/ 882944 f17 1"/>
                <a:gd name="f29" fmla="*/ 0 f18 1"/>
                <a:gd name="f30" fmla="*/ f19 1 f2"/>
                <a:gd name="f31" fmla="*/ f22 1 2811294"/>
                <a:gd name="f32" fmla="*/ f23 1 882944"/>
                <a:gd name="f33" fmla="*/ f24 1 2811294"/>
                <a:gd name="f34" fmla="*/ f25 1 2811294"/>
                <a:gd name="f35" fmla="*/ f26 1 882944"/>
                <a:gd name="f36" fmla="*/ f27 1 882944"/>
                <a:gd name="f37" fmla="*/ f28 1 882944"/>
                <a:gd name="f38" fmla="*/ f29 1 2811294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0"/>
                <a:gd name="f48" fmla="*/ f35 1 f21"/>
                <a:gd name="f49" fmla="*/ f36 1 f21"/>
                <a:gd name="f50" fmla="*/ f37 1 f21"/>
                <a:gd name="f51" fmla="*/ f38 1 f20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5 1"/>
                <a:gd name="f60" fmla="*/ f48 f16 1"/>
                <a:gd name="f61" fmla="*/ f49 f16 1"/>
                <a:gd name="f62" fmla="*/ f50 f16 1"/>
                <a:gd name="f63" fmla="*/ f51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7"/>
                </a:cxn>
                <a:cxn ang="f43">
                  <a:pos x="f59" y="f60"/>
                </a:cxn>
                <a:cxn ang="f43">
                  <a:pos x="f59" y="f61"/>
                </a:cxn>
                <a:cxn ang="f43">
                  <a:pos x="f58" y="f62"/>
                </a:cxn>
                <a:cxn ang="f43">
                  <a:pos x="f56" y="f62"/>
                </a:cxn>
                <a:cxn ang="f43">
                  <a:pos x="f63" y="f61"/>
                </a:cxn>
                <a:cxn ang="f43">
                  <a:pos x="f63" y="f60"/>
                </a:cxn>
                <a:cxn ang="f43">
                  <a:pos x="f56" y="f57"/>
                </a:cxn>
              </a:cxnLst>
              <a:rect l="f52" t="f55" r="f53" b="f54"/>
              <a:pathLst>
                <a:path w="2811294" h="882944">
                  <a:moveTo>
                    <a:pt x="f8" y="f5"/>
                  </a:moveTo>
                  <a:lnTo>
                    <a:pt x="f9" y="f5"/>
                  </a:lnTo>
                  <a:cubicBezTo>
                    <a:pt x="f10" y="f5"/>
                    <a:pt x="f6" y="f11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0" y="f7"/>
                    <a:pt x="f9" y="f7"/>
                  </a:cubicBezTo>
                  <a:lnTo>
                    <a:pt x="f8" y="f7"/>
                  </a:lnTo>
                  <a:cubicBezTo>
                    <a:pt x="f11" y="f7"/>
                    <a:pt x="f5" y="f13"/>
                    <a:pt x="f5" y="f12"/>
                  </a:cubicBezTo>
                  <a:lnTo>
                    <a:pt x="f5" y="f8"/>
                  </a:lnTo>
                  <a:cubicBezTo>
                    <a:pt x="f5" y="f11"/>
                    <a:pt x="f11" y="f5"/>
                    <a:pt x="f8" y="f5"/>
                  </a:cubicBezTo>
                  <a:close/>
                </a:path>
              </a:pathLst>
            </a:custGeom>
            <a:solidFill>
              <a:srgbClr val="0323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R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17" name="Rectángulo 12">
              <a:extLst>
                <a:ext uri="{FF2B5EF4-FFF2-40B4-BE49-F238E27FC236}">
                  <a16:creationId xmlns:a16="http://schemas.microsoft.com/office/drawing/2014/main" id="{C30786F5-50B9-D1CF-F32D-293AA5E01DD5}"/>
                </a:ext>
              </a:extLst>
            </p:cNvPr>
            <p:cNvSpPr/>
            <p:nvPr/>
          </p:nvSpPr>
          <p:spPr>
            <a:xfrm>
              <a:off x="4499552" y="2971041"/>
              <a:ext cx="3261317" cy="327666"/>
            </a:xfrm>
            <a:prstGeom prst="rect">
              <a:avLst/>
            </a:prstGeom>
            <a:solidFill>
              <a:srgbClr val="FFFFFF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R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</p:grpSp>
      <p:sp>
        <p:nvSpPr>
          <p:cNvPr id="18" name="TextBox 9">
            <a:extLst>
              <a:ext uri="{FF2B5EF4-FFF2-40B4-BE49-F238E27FC236}">
                <a16:creationId xmlns:a16="http://schemas.microsoft.com/office/drawing/2014/main" id="{E6040C21-564D-1D5A-31AC-3E3920ED083C}"/>
              </a:ext>
            </a:extLst>
          </p:cNvPr>
          <p:cNvSpPr txBox="1"/>
          <p:nvPr/>
        </p:nvSpPr>
        <p:spPr>
          <a:xfrm rot="16200004">
            <a:off x="-2761671" y="3395826"/>
            <a:ext cx="6374026" cy="5865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75390" rtl="0" fontAlgn="auto" hangingPunct="1">
              <a:lnSpc>
                <a:spcPts val="493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840" b="0" i="0" u="none" strike="noStrike" kern="1200" cap="none" spc="223" baseline="0">
                <a:solidFill>
                  <a:srgbClr val="D7BD7A"/>
                </a:solidFill>
                <a:uFillTx/>
                <a:latin typeface="Oswald"/>
              </a:rPr>
              <a:t>INGRESOS</a:t>
            </a:r>
            <a:endParaRPr lang="en-US" sz="1920" b="0" i="0" u="none" strike="noStrike" kern="1200" cap="none" spc="223" baseline="0">
              <a:solidFill>
                <a:srgbClr val="D7BD7A"/>
              </a:solidFill>
              <a:uFillTx/>
              <a:latin typeface="Oswald"/>
            </a:endParaRP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151D4E36-E1E4-0295-A833-96AEFC197615}"/>
              </a:ext>
            </a:extLst>
          </p:cNvPr>
          <p:cNvSpPr txBox="1"/>
          <p:nvPr/>
        </p:nvSpPr>
        <p:spPr>
          <a:xfrm rot="5400013">
            <a:off x="8554266" y="3135715"/>
            <a:ext cx="6374026" cy="5865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75390" rtl="0" fontAlgn="auto" hangingPunct="1">
              <a:lnSpc>
                <a:spcPts val="493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840" b="0" i="0" u="none" strike="noStrike" kern="1200" cap="none" spc="223" baseline="0">
                <a:solidFill>
                  <a:srgbClr val="D7BD7A"/>
                </a:solidFill>
                <a:uFillTx/>
                <a:latin typeface="Oswald"/>
              </a:rPr>
              <a:t>EGRESOS</a:t>
            </a:r>
            <a:endParaRPr lang="en-US" sz="1920" b="0" i="0" u="none" strike="noStrike" kern="1200" cap="none" spc="223" baseline="0">
              <a:solidFill>
                <a:srgbClr val="D7BD7A"/>
              </a:solidFill>
              <a:uFillTx/>
              <a:latin typeface="Oswald"/>
            </a:endParaRPr>
          </a:p>
        </p:txBody>
      </p:sp>
      <p:grpSp>
        <p:nvGrpSpPr>
          <p:cNvPr id="20" name="Grupo 57">
            <a:extLst>
              <a:ext uri="{FF2B5EF4-FFF2-40B4-BE49-F238E27FC236}">
                <a16:creationId xmlns:a16="http://schemas.microsoft.com/office/drawing/2014/main" id="{9C24F2F7-E65A-1133-64D5-7F2AEE021E1F}"/>
              </a:ext>
            </a:extLst>
          </p:cNvPr>
          <p:cNvGrpSpPr/>
          <p:nvPr/>
        </p:nvGrpSpPr>
        <p:grpSpPr>
          <a:xfrm>
            <a:off x="8194285" y="2981684"/>
            <a:ext cx="3322912" cy="1034872"/>
            <a:chOff x="8194285" y="2981684"/>
            <a:chExt cx="3322912" cy="1034872"/>
          </a:xfrm>
        </p:grpSpPr>
        <p:grpSp>
          <p:nvGrpSpPr>
            <p:cNvPr id="21" name="Grupo 23">
              <a:extLst>
                <a:ext uri="{FF2B5EF4-FFF2-40B4-BE49-F238E27FC236}">
                  <a16:creationId xmlns:a16="http://schemas.microsoft.com/office/drawing/2014/main" id="{3AEAA357-6E43-8A33-FB3C-B81B79C6662C}"/>
                </a:ext>
              </a:extLst>
            </p:cNvPr>
            <p:cNvGrpSpPr/>
            <p:nvPr/>
          </p:nvGrpSpPr>
          <p:grpSpPr>
            <a:xfrm>
              <a:off x="8194285" y="2981684"/>
              <a:ext cx="3194529" cy="1034872"/>
              <a:chOff x="8194285" y="2981684"/>
              <a:chExt cx="3194529" cy="1034872"/>
            </a:xfrm>
          </p:grpSpPr>
          <p:sp>
            <p:nvSpPr>
              <p:cNvPr id="22" name="Rectángulo: esquinas diagonales redondeadas 59">
                <a:extLst>
                  <a:ext uri="{FF2B5EF4-FFF2-40B4-BE49-F238E27FC236}">
                    <a16:creationId xmlns:a16="http://schemas.microsoft.com/office/drawing/2014/main" id="{F96DFBA1-6B93-18F0-F516-7E42CD6EFB15}"/>
                  </a:ext>
                </a:extLst>
              </p:cNvPr>
              <p:cNvSpPr/>
              <p:nvPr/>
            </p:nvSpPr>
            <p:spPr>
              <a:xfrm>
                <a:off x="8420791" y="2981684"/>
                <a:ext cx="2968023" cy="1034872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val 23202"/>
                  <a:gd name="f8" fmla="abs f3"/>
                  <a:gd name="f9" fmla="abs f4"/>
                  <a:gd name="f10" fmla="abs f5"/>
                  <a:gd name="f11" fmla="?: f8 f3 1"/>
                  <a:gd name="f12" fmla="?: f9 f4 1"/>
                  <a:gd name="f13" fmla="?: f10 f5 1"/>
                  <a:gd name="f14" fmla="*/ f11 1 21600"/>
                  <a:gd name="f15" fmla="*/ f12 1 21600"/>
                  <a:gd name="f16" fmla="*/ 21600 f11 1"/>
                  <a:gd name="f17" fmla="*/ 21600 f12 1"/>
                  <a:gd name="f18" fmla="min f15 f14"/>
                  <a:gd name="f19" fmla="*/ f16 1 f13"/>
                  <a:gd name="f20" fmla="*/ f17 1 f13"/>
                  <a:gd name="f21" fmla="val f19"/>
                  <a:gd name="f22" fmla="val f20"/>
                  <a:gd name="f23" fmla="*/ f6 f18 1"/>
                  <a:gd name="f24" fmla="+- f22 0 f6"/>
                  <a:gd name="f25" fmla="+- f21 0 f6"/>
                  <a:gd name="f26" fmla="*/ f21 f18 1"/>
                  <a:gd name="f27" fmla="*/ f22 f18 1"/>
                  <a:gd name="f28" fmla="min f25 f24"/>
                  <a:gd name="f29" fmla="*/ f28 f6 1"/>
                  <a:gd name="f30" fmla="*/ f28 f7 1"/>
                  <a:gd name="f31" fmla="*/ f29 1 100000"/>
                  <a:gd name="f32" fmla="*/ f30 1 100000"/>
                  <a:gd name="f33" fmla="+- f22 0 f31"/>
                  <a:gd name="f34" fmla="+- f21 0 f32"/>
                  <a:gd name="f35" fmla="*/ f31 29289 1"/>
                  <a:gd name="f36" fmla="*/ f32 29289 1"/>
                  <a:gd name="f37" fmla="*/ f31 f18 1"/>
                  <a:gd name="f38" fmla="*/ f32 f18 1"/>
                  <a:gd name="f39" fmla="*/ f35 1 100000"/>
                  <a:gd name="f40" fmla="*/ f36 1 100000"/>
                  <a:gd name="f41" fmla="*/ f34 f18 1"/>
                  <a:gd name="f42" fmla="*/ f33 f18 1"/>
                  <a:gd name="f43" fmla="+- f39 0 f40"/>
                  <a:gd name="f44" fmla="?: f43 f39 f40"/>
                  <a:gd name="f45" fmla="+- f21 0 f44"/>
                  <a:gd name="f46" fmla="+- f22 0 f44"/>
                  <a:gd name="f47" fmla="*/ f44 f18 1"/>
                  <a:gd name="f48" fmla="*/ f45 f18 1"/>
                  <a:gd name="f49" fmla="*/ f46 f1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7" t="f47" r="f48" b="f49"/>
                <a:pathLst>
                  <a:path>
                    <a:moveTo>
                      <a:pt x="f37" y="f23"/>
                    </a:moveTo>
                    <a:lnTo>
                      <a:pt x="f41" y="f23"/>
                    </a:lnTo>
                    <a:arcTo wR="f38" hR="f38" stAng="f2" swAng="f1"/>
                    <a:lnTo>
                      <a:pt x="f26" y="f42"/>
                    </a:lnTo>
                    <a:arcTo wR="f37" hR="f37" stAng="f6" swAng="f1"/>
                    <a:lnTo>
                      <a:pt x="f38" y="f27"/>
                    </a:lnTo>
                    <a:arcTo wR="f38" hR="f38" stAng="f1" swAng="f1"/>
                    <a:lnTo>
                      <a:pt x="f23" y="f37"/>
                    </a:lnTo>
                    <a:arcTo wR="f37" hR="f37" stAng="f0" swAng="f1"/>
                    <a:close/>
                  </a:path>
                </a:pathLst>
              </a:custGeom>
              <a:solidFill>
                <a:srgbClr val="D7BD7A"/>
              </a:solidFill>
              <a:ln cap="flat">
                <a:noFill/>
                <a:prstDash val="solid"/>
              </a:ln>
              <a:effectLst>
                <a:outerShdw dist="38103" algn="tl">
                  <a:srgbClr val="000000">
                    <a:alpha val="40000"/>
                  </a:srgbClr>
                </a:outerShdw>
              </a:effectLst>
            </p:spPr>
            <p:txBody>
              <a:bodyPr vert="horz" wrap="square" lIns="71999" tIns="0" rIns="71999" bIns="0" anchor="t" anchorCtr="0" compatLnSpc="1">
                <a:noAutofit/>
              </a:bodyPr>
              <a:lstStyle/>
              <a:p>
                <a:pPr marL="0" marR="0" lvl="0" indent="0" algn="just" defTabSz="914400" rtl="0" fontAlgn="auto" hangingPunct="1">
                  <a:lnSpc>
                    <a:spcPts val="22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946F55"/>
                  </a:solidFill>
                  <a:uFillTx/>
                  <a:latin typeface="Arial Narrow" pitchFamily="34"/>
                </a:endParaRPr>
              </a:p>
            </p:txBody>
          </p:sp>
          <p:sp>
            <p:nvSpPr>
              <p:cNvPr id="23" name="Rectángulo 9">
                <a:extLst>
                  <a:ext uri="{FF2B5EF4-FFF2-40B4-BE49-F238E27FC236}">
                    <a16:creationId xmlns:a16="http://schemas.microsoft.com/office/drawing/2014/main" id="{B05231ED-A0D4-5144-E074-D0A87A9E7C7E}"/>
                  </a:ext>
                </a:extLst>
              </p:cNvPr>
              <p:cNvSpPr/>
              <p:nvPr/>
            </p:nvSpPr>
            <p:spPr>
              <a:xfrm>
                <a:off x="8194285" y="3109526"/>
                <a:ext cx="2427018" cy="279925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24" name="CuadroTexto 43">
              <a:extLst>
                <a:ext uri="{FF2B5EF4-FFF2-40B4-BE49-F238E27FC236}">
                  <a16:creationId xmlns:a16="http://schemas.microsoft.com/office/drawing/2014/main" id="{DDA633CB-1A35-4B54-44CD-EC98F90820F8}"/>
                </a:ext>
              </a:extLst>
            </p:cNvPr>
            <p:cNvSpPr txBox="1"/>
            <p:nvPr/>
          </p:nvSpPr>
          <p:spPr>
            <a:xfrm>
              <a:off x="8734047" y="3396547"/>
              <a:ext cx="2783150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MX" sz="32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38.893</a:t>
              </a:r>
              <a:endParaRPr lang="es-CR" sz="32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25" name="Cuadro de texto 2">
              <a:extLst>
                <a:ext uri="{FF2B5EF4-FFF2-40B4-BE49-F238E27FC236}">
                  <a16:creationId xmlns:a16="http://schemas.microsoft.com/office/drawing/2014/main" id="{ECD9FF47-FAB6-67A5-EFBC-BAAEE7E1B0E7}"/>
                </a:ext>
              </a:extLst>
            </p:cNvPr>
            <p:cNvSpPr txBox="1"/>
            <p:nvPr/>
          </p:nvSpPr>
          <p:spPr>
            <a:xfrm>
              <a:off x="8398553" y="3067327"/>
              <a:ext cx="2266687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5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Capital</a:t>
              </a:r>
            </a:p>
          </p:txBody>
        </p:sp>
      </p:grpSp>
      <p:grpSp>
        <p:nvGrpSpPr>
          <p:cNvPr id="26" name="Grupo 60">
            <a:extLst>
              <a:ext uri="{FF2B5EF4-FFF2-40B4-BE49-F238E27FC236}">
                <a16:creationId xmlns:a16="http://schemas.microsoft.com/office/drawing/2014/main" id="{D6E56CCE-0559-32C2-D536-2ED96A8C14B1}"/>
              </a:ext>
            </a:extLst>
          </p:cNvPr>
          <p:cNvGrpSpPr/>
          <p:nvPr/>
        </p:nvGrpSpPr>
        <p:grpSpPr>
          <a:xfrm>
            <a:off x="8186120" y="4179228"/>
            <a:ext cx="3339251" cy="1034872"/>
            <a:chOff x="8186120" y="4179228"/>
            <a:chExt cx="3339251" cy="1034872"/>
          </a:xfrm>
        </p:grpSpPr>
        <p:grpSp>
          <p:nvGrpSpPr>
            <p:cNvPr id="27" name="Grupo 24">
              <a:extLst>
                <a:ext uri="{FF2B5EF4-FFF2-40B4-BE49-F238E27FC236}">
                  <a16:creationId xmlns:a16="http://schemas.microsoft.com/office/drawing/2014/main" id="{632F68DA-65D0-3B40-C97A-ABF242D7E799}"/>
                </a:ext>
              </a:extLst>
            </p:cNvPr>
            <p:cNvGrpSpPr/>
            <p:nvPr/>
          </p:nvGrpSpPr>
          <p:grpSpPr>
            <a:xfrm>
              <a:off x="8186120" y="4179228"/>
              <a:ext cx="3194529" cy="1034872"/>
              <a:chOff x="8186120" y="4179228"/>
              <a:chExt cx="3194529" cy="1034872"/>
            </a:xfrm>
          </p:grpSpPr>
          <p:sp>
            <p:nvSpPr>
              <p:cNvPr id="28" name="Rectángulo: esquinas diagonales redondeadas 10">
                <a:extLst>
                  <a:ext uri="{FF2B5EF4-FFF2-40B4-BE49-F238E27FC236}">
                    <a16:creationId xmlns:a16="http://schemas.microsoft.com/office/drawing/2014/main" id="{4623BD73-68DA-F124-2425-D3A40606268E}"/>
                  </a:ext>
                </a:extLst>
              </p:cNvPr>
              <p:cNvSpPr/>
              <p:nvPr/>
            </p:nvSpPr>
            <p:spPr>
              <a:xfrm>
                <a:off x="8412626" y="4179228"/>
                <a:ext cx="2968023" cy="1034872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val 23202"/>
                  <a:gd name="f8" fmla="abs f3"/>
                  <a:gd name="f9" fmla="abs f4"/>
                  <a:gd name="f10" fmla="abs f5"/>
                  <a:gd name="f11" fmla="?: f8 f3 1"/>
                  <a:gd name="f12" fmla="?: f9 f4 1"/>
                  <a:gd name="f13" fmla="?: f10 f5 1"/>
                  <a:gd name="f14" fmla="*/ f11 1 21600"/>
                  <a:gd name="f15" fmla="*/ f12 1 21600"/>
                  <a:gd name="f16" fmla="*/ 21600 f11 1"/>
                  <a:gd name="f17" fmla="*/ 21600 f12 1"/>
                  <a:gd name="f18" fmla="min f15 f14"/>
                  <a:gd name="f19" fmla="*/ f16 1 f13"/>
                  <a:gd name="f20" fmla="*/ f17 1 f13"/>
                  <a:gd name="f21" fmla="val f19"/>
                  <a:gd name="f22" fmla="val f20"/>
                  <a:gd name="f23" fmla="*/ f6 f18 1"/>
                  <a:gd name="f24" fmla="+- f22 0 f6"/>
                  <a:gd name="f25" fmla="+- f21 0 f6"/>
                  <a:gd name="f26" fmla="*/ f21 f18 1"/>
                  <a:gd name="f27" fmla="*/ f22 f18 1"/>
                  <a:gd name="f28" fmla="min f25 f24"/>
                  <a:gd name="f29" fmla="*/ f28 f6 1"/>
                  <a:gd name="f30" fmla="*/ f28 f7 1"/>
                  <a:gd name="f31" fmla="*/ f29 1 100000"/>
                  <a:gd name="f32" fmla="*/ f30 1 100000"/>
                  <a:gd name="f33" fmla="+- f22 0 f31"/>
                  <a:gd name="f34" fmla="+- f21 0 f32"/>
                  <a:gd name="f35" fmla="*/ f31 29289 1"/>
                  <a:gd name="f36" fmla="*/ f32 29289 1"/>
                  <a:gd name="f37" fmla="*/ f31 f18 1"/>
                  <a:gd name="f38" fmla="*/ f32 f18 1"/>
                  <a:gd name="f39" fmla="*/ f35 1 100000"/>
                  <a:gd name="f40" fmla="*/ f36 1 100000"/>
                  <a:gd name="f41" fmla="*/ f34 f18 1"/>
                  <a:gd name="f42" fmla="*/ f33 f18 1"/>
                  <a:gd name="f43" fmla="+- f39 0 f40"/>
                  <a:gd name="f44" fmla="?: f43 f39 f40"/>
                  <a:gd name="f45" fmla="+- f21 0 f44"/>
                  <a:gd name="f46" fmla="+- f22 0 f44"/>
                  <a:gd name="f47" fmla="*/ f44 f18 1"/>
                  <a:gd name="f48" fmla="*/ f45 f18 1"/>
                  <a:gd name="f49" fmla="*/ f46 f1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7" t="f47" r="f48" b="f49"/>
                <a:pathLst>
                  <a:path>
                    <a:moveTo>
                      <a:pt x="f37" y="f23"/>
                    </a:moveTo>
                    <a:lnTo>
                      <a:pt x="f41" y="f23"/>
                    </a:lnTo>
                    <a:arcTo wR="f38" hR="f38" stAng="f2" swAng="f1"/>
                    <a:lnTo>
                      <a:pt x="f26" y="f42"/>
                    </a:lnTo>
                    <a:arcTo wR="f37" hR="f37" stAng="f6" swAng="f1"/>
                    <a:lnTo>
                      <a:pt x="f38" y="f27"/>
                    </a:lnTo>
                    <a:arcTo wR="f38" hR="f38" stAng="f1" swAng="f1"/>
                    <a:lnTo>
                      <a:pt x="f23" y="f37"/>
                    </a:lnTo>
                    <a:arcTo wR="f37" hR="f37" stAng="f0" swAng="f1"/>
                    <a:close/>
                  </a:path>
                </a:pathLst>
              </a:custGeom>
              <a:solidFill>
                <a:srgbClr val="0F6D6F"/>
              </a:solidFill>
              <a:ln cap="flat">
                <a:noFill/>
                <a:prstDash val="solid"/>
              </a:ln>
              <a:effectLst>
                <a:outerShdw dist="38103" algn="tl">
                  <a:srgbClr val="000000">
                    <a:alpha val="40000"/>
                  </a:srgbClr>
                </a:outerShdw>
              </a:effectLst>
            </p:spPr>
            <p:txBody>
              <a:bodyPr vert="horz" wrap="square" lIns="71999" tIns="0" rIns="71999" bIns="0" anchor="t" anchorCtr="0" compatLnSpc="1">
                <a:noAutofit/>
              </a:bodyPr>
              <a:lstStyle/>
              <a:p>
                <a:pPr marL="0" marR="0" lvl="0" indent="0" algn="just" defTabSz="914400" rtl="0" fontAlgn="auto" hangingPunct="1">
                  <a:lnSpc>
                    <a:spcPts val="22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946F55"/>
                  </a:solidFill>
                  <a:uFillTx/>
                  <a:latin typeface="Arial Narrow" pitchFamily="34"/>
                </a:endParaRPr>
              </a:p>
            </p:txBody>
          </p:sp>
          <p:sp>
            <p:nvSpPr>
              <p:cNvPr id="29" name="Rectángulo 11">
                <a:extLst>
                  <a:ext uri="{FF2B5EF4-FFF2-40B4-BE49-F238E27FC236}">
                    <a16:creationId xmlns:a16="http://schemas.microsoft.com/office/drawing/2014/main" id="{699E9EFD-86CB-A28A-D7AD-879D7155F957}"/>
                  </a:ext>
                </a:extLst>
              </p:cNvPr>
              <p:cNvSpPr/>
              <p:nvPr/>
            </p:nvSpPr>
            <p:spPr>
              <a:xfrm>
                <a:off x="8186120" y="4307061"/>
                <a:ext cx="2427018" cy="279925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30" name="CuadroTexto 45">
              <a:extLst>
                <a:ext uri="{FF2B5EF4-FFF2-40B4-BE49-F238E27FC236}">
                  <a16:creationId xmlns:a16="http://schemas.microsoft.com/office/drawing/2014/main" id="{4FB76F81-40FC-9031-44E0-7DCB011E7ADD}"/>
                </a:ext>
              </a:extLst>
            </p:cNvPr>
            <p:cNvSpPr txBox="1"/>
            <p:nvPr/>
          </p:nvSpPr>
          <p:spPr>
            <a:xfrm>
              <a:off x="8742221" y="4618414"/>
              <a:ext cx="2783150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32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510.278</a:t>
              </a:r>
              <a:endParaRPr lang="es-CR" sz="32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31" name="Cuadro de texto 2">
              <a:extLst>
                <a:ext uri="{FF2B5EF4-FFF2-40B4-BE49-F238E27FC236}">
                  <a16:creationId xmlns:a16="http://schemas.microsoft.com/office/drawing/2014/main" id="{ABFC0DCE-DF29-E87A-3853-1046106DC770}"/>
                </a:ext>
              </a:extLst>
            </p:cNvPr>
            <p:cNvSpPr txBox="1"/>
            <p:nvPr/>
          </p:nvSpPr>
          <p:spPr>
            <a:xfrm>
              <a:off x="8406719" y="4260015"/>
              <a:ext cx="2266687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5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Transacciones Financieras</a:t>
              </a:r>
            </a:p>
          </p:txBody>
        </p:sp>
      </p:grpSp>
      <p:sp>
        <p:nvSpPr>
          <p:cNvPr id="32" name="CuadroTexto 53">
            <a:extLst>
              <a:ext uri="{FF2B5EF4-FFF2-40B4-BE49-F238E27FC236}">
                <a16:creationId xmlns:a16="http://schemas.microsoft.com/office/drawing/2014/main" id="{72D972CE-9EB0-346D-CCE3-F1B83646F35F}"/>
              </a:ext>
            </a:extLst>
          </p:cNvPr>
          <p:cNvSpPr txBox="1"/>
          <p:nvPr/>
        </p:nvSpPr>
        <p:spPr>
          <a:xfrm>
            <a:off x="4708620" y="3418283"/>
            <a:ext cx="2783150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3200" b="0" i="0" u="none" strike="noStrike" kern="1200" cap="none" spc="0" baseline="0">
                <a:solidFill>
                  <a:srgbClr val="FFFFFF"/>
                </a:solidFill>
                <a:uFillTx/>
                <a:latin typeface="Arial Narrow" pitchFamily="34"/>
              </a:rPr>
              <a:t>1.439.117</a:t>
            </a:r>
            <a:endParaRPr lang="es-CR" sz="32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3" name="Cuadro de texto 2">
            <a:extLst>
              <a:ext uri="{FF2B5EF4-FFF2-40B4-BE49-F238E27FC236}">
                <a16:creationId xmlns:a16="http://schemas.microsoft.com/office/drawing/2014/main" id="{9E72442E-CBD8-ACF6-0D67-ED4AB02A6C17}"/>
              </a:ext>
            </a:extLst>
          </p:cNvPr>
          <p:cNvSpPr txBox="1"/>
          <p:nvPr/>
        </p:nvSpPr>
        <p:spPr>
          <a:xfrm>
            <a:off x="4665049" y="2951445"/>
            <a:ext cx="2934218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2000" b="0" i="0" u="none" strike="noStrike" kern="1200" cap="none" spc="0" baseline="0">
                <a:solidFill>
                  <a:srgbClr val="7F7F7F"/>
                </a:solidFill>
                <a:uFillTx/>
                <a:latin typeface="Oswald" pitchFamily="2"/>
              </a:rPr>
              <a:t>Presupuesto 2026</a:t>
            </a:r>
          </a:p>
        </p:txBody>
      </p:sp>
      <p:sp>
        <p:nvSpPr>
          <p:cNvPr id="34" name="Rectángulo 55">
            <a:extLst>
              <a:ext uri="{FF2B5EF4-FFF2-40B4-BE49-F238E27FC236}">
                <a16:creationId xmlns:a16="http://schemas.microsoft.com/office/drawing/2014/main" id="{B853BD29-8D80-ED98-7D13-E7EE2E614C83}"/>
              </a:ext>
            </a:extLst>
          </p:cNvPr>
          <p:cNvSpPr/>
          <p:nvPr/>
        </p:nvSpPr>
        <p:spPr>
          <a:xfrm>
            <a:off x="5053559" y="5578992"/>
            <a:ext cx="6981005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1400" b="1" i="0" u="sng" strike="noStrike" kern="1200" cap="none" spc="0" baseline="0">
                <a:solidFill>
                  <a:srgbClr val="7F7F7F"/>
                </a:solidFill>
                <a:uFillTx/>
                <a:latin typeface="Arial Narrow" pitchFamily="34"/>
                <a:ea typeface="Calibri" pitchFamily="34"/>
              </a:rPr>
              <a:t>Nota:</a:t>
            </a:r>
            <a:r>
              <a:rPr lang="es-CR" sz="1400" b="1" i="0" u="none" strike="noStrike" kern="1200" cap="none" spc="0" baseline="0">
                <a:solidFill>
                  <a:srgbClr val="7F7F7F"/>
                </a:solidFill>
                <a:uFillTx/>
                <a:latin typeface="Arial Narrow" pitchFamily="34"/>
                <a:ea typeface="Calibri" pitchFamily="34"/>
              </a:rPr>
              <a:t>    </a:t>
            </a:r>
            <a:r>
              <a:rPr lang="es-CR" sz="1400" b="0" i="0" u="none" strike="noStrike" kern="1200" cap="none" spc="0" baseline="0">
                <a:solidFill>
                  <a:srgbClr val="7F7F7F"/>
                </a:solidFill>
                <a:uFillTx/>
                <a:latin typeface="Arial Narrow" pitchFamily="34"/>
              </a:rPr>
              <a:t>Incluye Cuentas Especiales por  </a:t>
            </a:r>
            <a:r>
              <a:rPr lang="es-CR" sz="1800" b="1" i="0" u="none" strike="noStrike" kern="1200" cap="none" spc="0" baseline="0">
                <a:solidFill>
                  <a:srgbClr val="7F7F7F"/>
                </a:solidFill>
                <a:uFillTx/>
                <a:latin typeface="Arial Narrow" pitchFamily="34"/>
              </a:rPr>
              <a:t>¢8.583 </a:t>
            </a:r>
            <a:r>
              <a:rPr lang="es-CR" sz="1400" b="0" i="0" u="none" strike="noStrike" kern="1200" cap="none" spc="0" baseline="0">
                <a:solidFill>
                  <a:srgbClr val="7F7F7F"/>
                </a:solidFill>
                <a:uFillTx/>
                <a:latin typeface="Arial Narrow" pitchFamily="34"/>
              </a:rPr>
              <a:t>millones.</a:t>
            </a:r>
            <a:endParaRPr lang="es-CR" sz="1600" b="0" i="0" u="none" strike="noStrike" kern="1200" cap="none" spc="0" baseline="0">
              <a:solidFill>
                <a:srgbClr val="7F7F7F"/>
              </a:solidFill>
              <a:uFillTx/>
              <a:latin typeface="Arial Narrow" pitchFamily="34"/>
            </a:endParaRPr>
          </a:p>
        </p:txBody>
      </p:sp>
      <p:grpSp>
        <p:nvGrpSpPr>
          <p:cNvPr id="35" name="Grupo 128">
            <a:extLst>
              <a:ext uri="{FF2B5EF4-FFF2-40B4-BE49-F238E27FC236}">
                <a16:creationId xmlns:a16="http://schemas.microsoft.com/office/drawing/2014/main" id="{4FB1F254-DD78-4418-5716-1D5FFE45E336}"/>
              </a:ext>
            </a:extLst>
          </p:cNvPr>
          <p:cNvGrpSpPr/>
          <p:nvPr/>
        </p:nvGrpSpPr>
        <p:grpSpPr>
          <a:xfrm>
            <a:off x="645721" y="1784149"/>
            <a:ext cx="3290606" cy="1034872"/>
            <a:chOff x="645721" y="1784149"/>
            <a:chExt cx="3290606" cy="1034872"/>
          </a:xfrm>
        </p:grpSpPr>
        <p:sp>
          <p:nvSpPr>
            <p:cNvPr id="36" name="Rectángulo: esquinas diagonales redondeadas 129">
              <a:extLst>
                <a:ext uri="{FF2B5EF4-FFF2-40B4-BE49-F238E27FC236}">
                  <a16:creationId xmlns:a16="http://schemas.microsoft.com/office/drawing/2014/main" id="{48940EA0-FFE3-FAD9-1246-0706E01AEEA2}"/>
                </a:ext>
              </a:extLst>
            </p:cNvPr>
            <p:cNvSpPr/>
            <p:nvPr/>
          </p:nvSpPr>
          <p:spPr>
            <a:xfrm>
              <a:off x="879040" y="1784149"/>
              <a:ext cx="2968023" cy="1034872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val 23202"/>
                <a:gd name="f8" fmla="abs f3"/>
                <a:gd name="f9" fmla="abs f4"/>
                <a:gd name="f10" fmla="abs f5"/>
                <a:gd name="f11" fmla="?: f8 f3 1"/>
                <a:gd name="f12" fmla="?: f9 f4 1"/>
                <a:gd name="f13" fmla="?: f10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6 f18 1"/>
                <a:gd name="f24" fmla="+- f22 0 f6"/>
                <a:gd name="f25" fmla="+- f21 0 f6"/>
                <a:gd name="f26" fmla="*/ f21 f18 1"/>
                <a:gd name="f27" fmla="*/ f22 f18 1"/>
                <a:gd name="f28" fmla="min f25 f24"/>
                <a:gd name="f29" fmla="*/ f28 f6 1"/>
                <a:gd name="f30" fmla="*/ f28 f7 1"/>
                <a:gd name="f31" fmla="*/ f29 1 100000"/>
                <a:gd name="f32" fmla="*/ f30 1 100000"/>
                <a:gd name="f33" fmla="+- f22 0 f31"/>
                <a:gd name="f34" fmla="+- f21 0 f32"/>
                <a:gd name="f35" fmla="*/ f31 29289 1"/>
                <a:gd name="f36" fmla="*/ f32 29289 1"/>
                <a:gd name="f37" fmla="*/ f31 f18 1"/>
                <a:gd name="f38" fmla="*/ f32 f18 1"/>
                <a:gd name="f39" fmla="*/ f35 1 100000"/>
                <a:gd name="f40" fmla="*/ f36 1 100000"/>
                <a:gd name="f41" fmla="*/ f34 f18 1"/>
                <a:gd name="f42" fmla="*/ f33 f18 1"/>
                <a:gd name="f43" fmla="+- f39 0 f40"/>
                <a:gd name="f44" fmla="?: f43 f39 f40"/>
                <a:gd name="f45" fmla="+- f21 0 f44"/>
                <a:gd name="f46" fmla="+- f22 0 f44"/>
                <a:gd name="f47" fmla="*/ f44 f18 1"/>
                <a:gd name="f48" fmla="*/ f45 f18 1"/>
                <a:gd name="f49" fmla="*/ f46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47" r="f48" b="f49"/>
              <a:pathLst>
                <a:path>
                  <a:moveTo>
                    <a:pt x="f37" y="f23"/>
                  </a:moveTo>
                  <a:lnTo>
                    <a:pt x="f41" y="f23"/>
                  </a:lnTo>
                  <a:arcTo wR="f38" hR="f38" stAng="f2" swAng="f1"/>
                  <a:lnTo>
                    <a:pt x="f26" y="f42"/>
                  </a:lnTo>
                  <a:arcTo wR="f37" hR="f37" stAng="f6" swAng="f1"/>
                  <a:lnTo>
                    <a:pt x="f38" y="f27"/>
                  </a:lnTo>
                  <a:arcTo wR="f38" hR="f38" stAng="f1" swAng="f1"/>
                  <a:lnTo>
                    <a:pt x="f23" y="f37"/>
                  </a:lnTo>
                  <a:arcTo wR="f37" hR="f37" stAng="f0" swAng="f1"/>
                  <a:close/>
                </a:path>
              </a:pathLst>
            </a:custGeom>
            <a:solidFill>
              <a:srgbClr val="7A5B4A"/>
            </a:solidFill>
            <a:ln cap="flat">
              <a:noFill/>
              <a:prstDash val="solid"/>
            </a:ln>
            <a:effectLst>
              <a:outerShdw dist="38103" algn="tl">
                <a:srgbClr val="000000">
                  <a:alpha val="40000"/>
                </a:srgbClr>
              </a:outerShdw>
            </a:effectLst>
          </p:spPr>
          <p:txBody>
            <a:bodyPr vert="horz" wrap="square" lIns="71999" tIns="0" rIns="71999" bIns="0" anchor="t" anchorCtr="0" compatLnSpc="1">
              <a:noAutofit/>
            </a:bodyPr>
            <a:lstStyle/>
            <a:p>
              <a:pPr marL="0" marR="0" lvl="0" indent="0" algn="just" defTabSz="914400" rtl="0" fontAlgn="auto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R" sz="1800" b="0" i="0" u="none" strike="noStrike" kern="1200" cap="none" spc="0" baseline="0">
                <a:solidFill>
                  <a:srgbClr val="946F55"/>
                </a:solidFill>
                <a:uFillTx/>
                <a:latin typeface="Arial Narrow" pitchFamily="34"/>
              </a:endParaRPr>
            </a:p>
          </p:txBody>
        </p:sp>
        <p:sp>
          <p:nvSpPr>
            <p:cNvPr id="37" name="CuadroTexto 130">
              <a:extLst>
                <a:ext uri="{FF2B5EF4-FFF2-40B4-BE49-F238E27FC236}">
                  <a16:creationId xmlns:a16="http://schemas.microsoft.com/office/drawing/2014/main" id="{0E834330-668F-6DAD-026D-9CB454B286A2}"/>
                </a:ext>
              </a:extLst>
            </p:cNvPr>
            <p:cNvSpPr txBox="1"/>
            <p:nvPr/>
          </p:nvSpPr>
          <p:spPr>
            <a:xfrm>
              <a:off x="1153177" y="2174671"/>
              <a:ext cx="2783150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32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949.202</a:t>
              </a:r>
              <a:endParaRPr lang="es-CR" sz="32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38" name="Rectángulo 132">
              <a:extLst>
                <a:ext uri="{FF2B5EF4-FFF2-40B4-BE49-F238E27FC236}">
                  <a16:creationId xmlns:a16="http://schemas.microsoft.com/office/drawing/2014/main" id="{1A9B7AA2-9718-D954-26C8-5DA30C9E97A7}"/>
                </a:ext>
              </a:extLst>
            </p:cNvPr>
            <p:cNvSpPr/>
            <p:nvPr/>
          </p:nvSpPr>
          <p:spPr>
            <a:xfrm>
              <a:off x="645721" y="1898943"/>
              <a:ext cx="2500006" cy="275728"/>
            </a:xfrm>
            <a:prstGeom prst="rect">
              <a:avLst/>
            </a:prstGeom>
            <a:solidFill>
              <a:srgbClr val="FFFFFF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R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39" name="Cuadro de texto 2">
              <a:extLst>
                <a:ext uri="{FF2B5EF4-FFF2-40B4-BE49-F238E27FC236}">
                  <a16:creationId xmlns:a16="http://schemas.microsoft.com/office/drawing/2014/main" id="{F5F19FBB-9589-1D0A-D1CB-3ADEF73625FC}"/>
                </a:ext>
              </a:extLst>
            </p:cNvPr>
            <p:cNvSpPr txBox="1"/>
            <p:nvPr/>
          </p:nvSpPr>
          <p:spPr>
            <a:xfrm>
              <a:off x="817683" y="1845460"/>
              <a:ext cx="2266687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5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Corriente</a:t>
              </a:r>
            </a:p>
          </p:txBody>
        </p:sp>
      </p:grpSp>
      <p:grpSp>
        <p:nvGrpSpPr>
          <p:cNvPr id="40" name="Grupo 134">
            <a:extLst>
              <a:ext uri="{FF2B5EF4-FFF2-40B4-BE49-F238E27FC236}">
                <a16:creationId xmlns:a16="http://schemas.microsoft.com/office/drawing/2014/main" id="{6F6DA1E3-2985-F1E0-FBE0-C1B1F00635D8}"/>
              </a:ext>
            </a:extLst>
          </p:cNvPr>
          <p:cNvGrpSpPr/>
          <p:nvPr/>
        </p:nvGrpSpPr>
        <p:grpSpPr>
          <a:xfrm>
            <a:off x="629564" y="2981684"/>
            <a:ext cx="3322920" cy="1034872"/>
            <a:chOff x="629564" y="2981684"/>
            <a:chExt cx="3322920" cy="1034872"/>
          </a:xfrm>
        </p:grpSpPr>
        <p:grpSp>
          <p:nvGrpSpPr>
            <p:cNvPr id="41" name="Grupo 135">
              <a:extLst>
                <a:ext uri="{FF2B5EF4-FFF2-40B4-BE49-F238E27FC236}">
                  <a16:creationId xmlns:a16="http://schemas.microsoft.com/office/drawing/2014/main" id="{2B4AD0C6-407C-499B-D8AF-420FC61EA4F0}"/>
                </a:ext>
              </a:extLst>
            </p:cNvPr>
            <p:cNvGrpSpPr/>
            <p:nvPr/>
          </p:nvGrpSpPr>
          <p:grpSpPr>
            <a:xfrm>
              <a:off x="629564" y="2981684"/>
              <a:ext cx="3194538" cy="1034872"/>
              <a:chOff x="629564" y="2981684"/>
              <a:chExt cx="3194538" cy="1034872"/>
            </a:xfrm>
          </p:grpSpPr>
          <p:sp>
            <p:nvSpPr>
              <p:cNvPr id="42" name="Rectángulo: esquinas diagonales redondeadas 138">
                <a:extLst>
                  <a:ext uri="{FF2B5EF4-FFF2-40B4-BE49-F238E27FC236}">
                    <a16:creationId xmlns:a16="http://schemas.microsoft.com/office/drawing/2014/main" id="{B197616E-E6DA-8E82-0B18-2637B1FBF2ED}"/>
                  </a:ext>
                </a:extLst>
              </p:cNvPr>
              <p:cNvSpPr/>
              <p:nvPr/>
            </p:nvSpPr>
            <p:spPr>
              <a:xfrm>
                <a:off x="856079" y="2981684"/>
                <a:ext cx="2968023" cy="1034872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val 23202"/>
                  <a:gd name="f8" fmla="abs f3"/>
                  <a:gd name="f9" fmla="abs f4"/>
                  <a:gd name="f10" fmla="abs f5"/>
                  <a:gd name="f11" fmla="?: f8 f3 1"/>
                  <a:gd name="f12" fmla="?: f9 f4 1"/>
                  <a:gd name="f13" fmla="?: f10 f5 1"/>
                  <a:gd name="f14" fmla="*/ f11 1 21600"/>
                  <a:gd name="f15" fmla="*/ f12 1 21600"/>
                  <a:gd name="f16" fmla="*/ 21600 f11 1"/>
                  <a:gd name="f17" fmla="*/ 21600 f12 1"/>
                  <a:gd name="f18" fmla="min f15 f14"/>
                  <a:gd name="f19" fmla="*/ f16 1 f13"/>
                  <a:gd name="f20" fmla="*/ f17 1 f13"/>
                  <a:gd name="f21" fmla="val f19"/>
                  <a:gd name="f22" fmla="val f20"/>
                  <a:gd name="f23" fmla="*/ f6 f18 1"/>
                  <a:gd name="f24" fmla="+- f22 0 f6"/>
                  <a:gd name="f25" fmla="+- f21 0 f6"/>
                  <a:gd name="f26" fmla="*/ f21 f18 1"/>
                  <a:gd name="f27" fmla="*/ f22 f18 1"/>
                  <a:gd name="f28" fmla="min f25 f24"/>
                  <a:gd name="f29" fmla="*/ f28 f6 1"/>
                  <a:gd name="f30" fmla="*/ f28 f7 1"/>
                  <a:gd name="f31" fmla="*/ f29 1 100000"/>
                  <a:gd name="f32" fmla="*/ f30 1 100000"/>
                  <a:gd name="f33" fmla="+- f22 0 f31"/>
                  <a:gd name="f34" fmla="+- f21 0 f32"/>
                  <a:gd name="f35" fmla="*/ f31 29289 1"/>
                  <a:gd name="f36" fmla="*/ f32 29289 1"/>
                  <a:gd name="f37" fmla="*/ f31 f18 1"/>
                  <a:gd name="f38" fmla="*/ f32 f18 1"/>
                  <a:gd name="f39" fmla="*/ f35 1 100000"/>
                  <a:gd name="f40" fmla="*/ f36 1 100000"/>
                  <a:gd name="f41" fmla="*/ f34 f18 1"/>
                  <a:gd name="f42" fmla="*/ f33 f18 1"/>
                  <a:gd name="f43" fmla="+- f39 0 f40"/>
                  <a:gd name="f44" fmla="?: f43 f39 f40"/>
                  <a:gd name="f45" fmla="+- f21 0 f44"/>
                  <a:gd name="f46" fmla="+- f22 0 f44"/>
                  <a:gd name="f47" fmla="*/ f44 f18 1"/>
                  <a:gd name="f48" fmla="*/ f45 f18 1"/>
                  <a:gd name="f49" fmla="*/ f46 f1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7" t="f47" r="f48" b="f49"/>
                <a:pathLst>
                  <a:path>
                    <a:moveTo>
                      <a:pt x="f37" y="f23"/>
                    </a:moveTo>
                    <a:lnTo>
                      <a:pt x="f41" y="f23"/>
                    </a:lnTo>
                    <a:arcTo wR="f38" hR="f38" stAng="f2" swAng="f1"/>
                    <a:lnTo>
                      <a:pt x="f26" y="f42"/>
                    </a:lnTo>
                    <a:arcTo wR="f37" hR="f37" stAng="f6" swAng="f1"/>
                    <a:lnTo>
                      <a:pt x="f38" y="f27"/>
                    </a:lnTo>
                    <a:arcTo wR="f38" hR="f38" stAng="f1" swAng="f1"/>
                    <a:lnTo>
                      <a:pt x="f23" y="f37"/>
                    </a:lnTo>
                    <a:arcTo wR="f37" hR="f37" stAng="f0" swAng="f1"/>
                    <a:close/>
                  </a:path>
                </a:pathLst>
              </a:custGeom>
              <a:solidFill>
                <a:srgbClr val="D7BD7A"/>
              </a:solidFill>
              <a:ln cap="flat">
                <a:noFill/>
                <a:prstDash val="solid"/>
              </a:ln>
              <a:effectLst>
                <a:outerShdw dist="38103" algn="tl">
                  <a:srgbClr val="000000">
                    <a:alpha val="40000"/>
                  </a:srgbClr>
                </a:outerShdw>
              </a:effectLst>
            </p:spPr>
            <p:txBody>
              <a:bodyPr vert="horz" wrap="square" lIns="71999" tIns="0" rIns="71999" bIns="0" anchor="t" anchorCtr="0" compatLnSpc="1">
                <a:noAutofit/>
              </a:bodyPr>
              <a:lstStyle/>
              <a:p>
                <a:pPr marL="0" marR="0" lvl="0" indent="0" algn="just" defTabSz="914400" rtl="0" fontAlgn="auto" hangingPunct="1">
                  <a:lnSpc>
                    <a:spcPts val="22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946F55"/>
                  </a:solidFill>
                  <a:uFillTx/>
                  <a:latin typeface="Arial Narrow" pitchFamily="34"/>
                </a:endParaRPr>
              </a:p>
            </p:txBody>
          </p:sp>
          <p:sp>
            <p:nvSpPr>
              <p:cNvPr id="43" name="Rectángulo 139">
                <a:extLst>
                  <a:ext uri="{FF2B5EF4-FFF2-40B4-BE49-F238E27FC236}">
                    <a16:creationId xmlns:a16="http://schemas.microsoft.com/office/drawing/2014/main" id="{2EF0EE2E-0201-C29D-3AB5-8A954CF5A745}"/>
                  </a:ext>
                </a:extLst>
              </p:cNvPr>
              <p:cNvSpPr/>
              <p:nvPr/>
            </p:nvSpPr>
            <p:spPr>
              <a:xfrm>
                <a:off x="629564" y="3109526"/>
                <a:ext cx="2427018" cy="279925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44" name="CuadroTexto 136">
              <a:extLst>
                <a:ext uri="{FF2B5EF4-FFF2-40B4-BE49-F238E27FC236}">
                  <a16:creationId xmlns:a16="http://schemas.microsoft.com/office/drawing/2014/main" id="{53308FFA-DE3D-D053-32F1-1920FF790E96}"/>
                </a:ext>
              </a:extLst>
            </p:cNvPr>
            <p:cNvSpPr txBox="1"/>
            <p:nvPr/>
          </p:nvSpPr>
          <p:spPr>
            <a:xfrm>
              <a:off x="1169334" y="3396547"/>
              <a:ext cx="2783150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32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425.907</a:t>
              </a:r>
              <a:endParaRPr lang="es-CR" sz="32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45" name="Cuadro de texto 2">
              <a:extLst>
                <a:ext uri="{FF2B5EF4-FFF2-40B4-BE49-F238E27FC236}">
                  <a16:creationId xmlns:a16="http://schemas.microsoft.com/office/drawing/2014/main" id="{ACF91F90-D480-8295-FFF0-33242172E2D9}"/>
                </a:ext>
              </a:extLst>
            </p:cNvPr>
            <p:cNvSpPr txBox="1"/>
            <p:nvPr/>
          </p:nvSpPr>
          <p:spPr>
            <a:xfrm>
              <a:off x="833832" y="3067327"/>
              <a:ext cx="2266687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5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Capital</a:t>
              </a:r>
            </a:p>
          </p:txBody>
        </p:sp>
      </p:grpSp>
      <p:grpSp>
        <p:nvGrpSpPr>
          <p:cNvPr id="46" name="Grupo 140">
            <a:extLst>
              <a:ext uri="{FF2B5EF4-FFF2-40B4-BE49-F238E27FC236}">
                <a16:creationId xmlns:a16="http://schemas.microsoft.com/office/drawing/2014/main" id="{58155630-FF82-41D0-7379-3A629B781B7E}"/>
              </a:ext>
            </a:extLst>
          </p:cNvPr>
          <p:cNvGrpSpPr/>
          <p:nvPr/>
        </p:nvGrpSpPr>
        <p:grpSpPr>
          <a:xfrm>
            <a:off x="621398" y="4179228"/>
            <a:ext cx="3339252" cy="1034872"/>
            <a:chOff x="621398" y="4179228"/>
            <a:chExt cx="3339252" cy="1034872"/>
          </a:xfrm>
        </p:grpSpPr>
        <p:grpSp>
          <p:nvGrpSpPr>
            <p:cNvPr id="47" name="Grupo 141">
              <a:extLst>
                <a:ext uri="{FF2B5EF4-FFF2-40B4-BE49-F238E27FC236}">
                  <a16:creationId xmlns:a16="http://schemas.microsoft.com/office/drawing/2014/main" id="{EF53649C-EB2C-FF68-7A8E-EC12612E4107}"/>
                </a:ext>
              </a:extLst>
            </p:cNvPr>
            <p:cNvGrpSpPr/>
            <p:nvPr/>
          </p:nvGrpSpPr>
          <p:grpSpPr>
            <a:xfrm>
              <a:off x="621398" y="4179228"/>
              <a:ext cx="3194538" cy="1034872"/>
              <a:chOff x="621398" y="4179228"/>
              <a:chExt cx="3194538" cy="1034872"/>
            </a:xfrm>
          </p:grpSpPr>
          <p:sp>
            <p:nvSpPr>
              <p:cNvPr id="48" name="Rectángulo: esquinas diagonales redondeadas 144">
                <a:extLst>
                  <a:ext uri="{FF2B5EF4-FFF2-40B4-BE49-F238E27FC236}">
                    <a16:creationId xmlns:a16="http://schemas.microsoft.com/office/drawing/2014/main" id="{B03A31CD-92FB-F691-6DB7-E3FC5E3006CB}"/>
                  </a:ext>
                </a:extLst>
              </p:cNvPr>
              <p:cNvSpPr/>
              <p:nvPr/>
            </p:nvSpPr>
            <p:spPr>
              <a:xfrm>
                <a:off x="847913" y="4179228"/>
                <a:ext cx="2968023" cy="1034872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val 23202"/>
                  <a:gd name="f8" fmla="abs f3"/>
                  <a:gd name="f9" fmla="abs f4"/>
                  <a:gd name="f10" fmla="abs f5"/>
                  <a:gd name="f11" fmla="?: f8 f3 1"/>
                  <a:gd name="f12" fmla="?: f9 f4 1"/>
                  <a:gd name="f13" fmla="?: f10 f5 1"/>
                  <a:gd name="f14" fmla="*/ f11 1 21600"/>
                  <a:gd name="f15" fmla="*/ f12 1 21600"/>
                  <a:gd name="f16" fmla="*/ 21600 f11 1"/>
                  <a:gd name="f17" fmla="*/ 21600 f12 1"/>
                  <a:gd name="f18" fmla="min f15 f14"/>
                  <a:gd name="f19" fmla="*/ f16 1 f13"/>
                  <a:gd name="f20" fmla="*/ f17 1 f13"/>
                  <a:gd name="f21" fmla="val f19"/>
                  <a:gd name="f22" fmla="val f20"/>
                  <a:gd name="f23" fmla="*/ f6 f18 1"/>
                  <a:gd name="f24" fmla="+- f22 0 f6"/>
                  <a:gd name="f25" fmla="+- f21 0 f6"/>
                  <a:gd name="f26" fmla="*/ f21 f18 1"/>
                  <a:gd name="f27" fmla="*/ f22 f18 1"/>
                  <a:gd name="f28" fmla="min f25 f24"/>
                  <a:gd name="f29" fmla="*/ f28 f6 1"/>
                  <a:gd name="f30" fmla="*/ f28 f7 1"/>
                  <a:gd name="f31" fmla="*/ f29 1 100000"/>
                  <a:gd name="f32" fmla="*/ f30 1 100000"/>
                  <a:gd name="f33" fmla="+- f22 0 f31"/>
                  <a:gd name="f34" fmla="+- f21 0 f32"/>
                  <a:gd name="f35" fmla="*/ f31 29289 1"/>
                  <a:gd name="f36" fmla="*/ f32 29289 1"/>
                  <a:gd name="f37" fmla="*/ f31 f18 1"/>
                  <a:gd name="f38" fmla="*/ f32 f18 1"/>
                  <a:gd name="f39" fmla="*/ f35 1 100000"/>
                  <a:gd name="f40" fmla="*/ f36 1 100000"/>
                  <a:gd name="f41" fmla="*/ f34 f18 1"/>
                  <a:gd name="f42" fmla="*/ f33 f18 1"/>
                  <a:gd name="f43" fmla="+- f39 0 f40"/>
                  <a:gd name="f44" fmla="?: f43 f39 f40"/>
                  <a:gd name="f45" fmla="+- f21 0 f44"/>
                  <a:gd name="f46" fmla="+- f22 0 f44"/>
                  <a:gd name="f47" fmla="*/ f44 f18 1"/>
                  <a:gd name="f48" fmla="*/ f45 f18 1"/>
                  <a:gd name="f49" fmla="*/ f46 f1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7" t="f47" r="f48" b="f49"/>
                <a:pathLst>
                  <a:path>
                    <a:moveTo>
                      <a:pt x="f37" y="f23"/>
                    </a:moveTo>
                    <a:lnTo>
                      <a:pt x="f41" y="f23"/>
                    </a:lnTo>
                    <a:arcTo wR="f38" hR="f38" stAng="f2" swAng="f1"/>
                    <a:lnTo>
                      <a:pt x="f26" y="f42"/>
                    </a:lnTo>
                    <a:arcTo wR="f37" hR="f37" stAng="f6" swAng="f1"/>
                    <a:lnTo>
                      <a:pt x="f38" y="f27"/>
                    </a:lnTo>
                    <a:arcTo wR="f38" hR="f38" stAng="f1" swAng="f1"/>
                    <a:lnTo>
                      <a:pt x="f23" y="f37"/>
                    </a:lnTo>
                    <a:arcTo wR="f37" hR="f37" stAng="f0" swAng="f1"/>
                    <a:close/>
                  </a:path>
                </a:pathLst>
              </a:custGeom>
              <a:solidFill>
                <a:srgbClr val="0F6D6F"/>
              </a:solidFill>
              <a:ln cap="flat">
                <a:noFill/>
                <a:prstDash val="solid"/>
              </a:ln>
              <a:effectLst>
                <a:outerShdw dist="38103" algn="tl">
                  <a:srgbClr val="000000">
                    <a:alpha val="40000"/>
                  </a:srgbClr>
                </a:outerShdw>
              </a:effectLst>
            </p:spPr>
            <p:txBody>
              <a:bodyPr vert="horz" wrap="square" lIns="71999" tIns="0" rIns="71999" bIns="0" anchor="t" anchorCtr="0" compatLnSpc="1">
                <a:noAutofit/>
              </a:bodyPr>
              <a:lstStyle/>
              <a:p>
                <a:pPr marL="0" marR="0" lvl="0" indent="0" algn="just" defTabSz="914400" rtl="0" fontAlgn="auto" hangingPunct="1">
                  <a:lnSpc>
                    <a:spcPts val="22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946F55"/>
                  </a:solidFill>
                  <a:uFillTx/>
                  <a:latin typeface="Arial Narrow" pitchFamily="34"/>
                </a:endParaRPr>
              </a:p>
            </p:txBody>
          </p:sp>
          <p:sp>
            <p:nvSpPr>
              <p:cNvPr id="49" name="Rectángulo 145">
                <a:extLst>
                  <a:ext uri="{FF2B5EF4-FFF2-40B4-BE49-F238E27FC236}">
                    <a16:creationId xmlns:a16="http://schemas.microsoft.com/office/drawing/2014/main" id="{2D0FED87-8DF0-1DFF-0364-19A1017D7666}"/>
                  </a:ext>
                </a:extLst>
              </p:cNvPr>
              <p:cNvSpPr/>
              <p:nvPr/>
            </p:nvSpPr>
            <p:spPr>
              <a:xfrm>
                <a:off x="621398" y="4307061"/>
                <a:ext cx="2427018" cy="279925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50" name="CuadroTexto 142">
              <a:extLst>
                <a:ext uri="{FF2B5EF4-FFF2-40B4-BE49-F238E27FC236}">
                  <a16:creationId xmlns:a16="http://schemas.microsoft.com/office/drawing/2014/main" id="{48FBBBD7-5F26-1143-2226-4763342B8C7F}"/>
                </a:ext>
              </a:extLst>
            </p:cNvPr>
            <p:cNvSpPr txBox="1"/>
            <p:nvPr/>
          </p:nvSpPr>
          <p:spPr>
            <a:xfrm>
              <a:off x="1177500" y="4618414"/>
              <a:ext cx="2783150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32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64.008</a:t>
              </a:r>
              <a:endParaRPr lang="es-CR" sz="32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51" name="Cuadro de texto 2">
              <a:extLst>
                <a:ext uri="{FF2B5EF4-FFF2-40B4-BE49-F238E27FC236}">
                  <a16:creationId xmlns:a16="http://schemas.microsoft.com/office/drawing/2014/main" id="{9E5CF1A3-BE2B-9F56-4B22-F9C335BBCA9E}"/>
                </a:ext>
              </a:extLst>
            </p:cNvPr>
            <p:cNvSpPr txBox="1"/>
            <p:nvPr/>
          </p:nvSpPr>
          <p:spPr>
            <a:xfrm>
              <a:off x="841997" y="4260015"/>
              <a:ext cx="2266687" cy="32316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5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Vigencias anteriores</a:t>
              </a:r>
            </a:p>
          </p:txBody>
        </p:sp>
      </p:grpSp>
      <p:sp>
        <p:nvSpPr>
          <p:cNvPr id="52" name="Cerrar corchete 149">
            <a:extLst>
              <a:ext uri="{FF2B5EF4-FFF2-40B4-BE49-F238E27FC236}">
                <a16:creationId xmlns:a16="http://schemas.microsoft.com/office/drawing/2014/main" id="{E442C2F3-F474-FFE7-A28B-50C90380EDA7}"/>
              </a:ext>
            </a:extLst>
          </p:cNvPr>
          <p:cNvSpPr/>
          <p:nvPr/>
        </p:nvSpPr>
        <p:spPr>
          <a:xfrm>
            <a:off x="3787106" y="1582588"/>
            <a:ext cx="183830" cy="37646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54476"/>
              <a:gd name="f10" fmla="+- 0 0 -180"/>
              <a:gd name="f11" fmla="+- 0 0 -360"/>
              <a:gd name="f12" fmla="+- 0 0 -270"/>
              <a:gd name="f13" fmla="abs f4"/>
              <a:gd name="f14" fmla="abs f5"/>
              <a:gd name="f15" fmla="abs f6"/>
              <a:gd name="f16" fmla="+- 2700000 f1 0"/>
              <a:gd name="f17" fmla="*/ f10 f0 1"/>
              <a:gd name="f18" fmla="*/ f11 f0 1"/>
              <a:gd name="f19" fmla="*/ f12 f0 1"/>
              <a:gd name="f20" fmla="?: f13 f4 1"/>
              <a:gd name="f21" fmla="?: f14 f5 1"/>
              <a:gd name="f22" fmla="?: f15 f6 1"/>
              <a:gd name="f23" fmla="+- f16 0 f1"/>
              <a:gd name="f24" fmla="*/ f17 1 f3"/>
              <a:gd name="f25" fmla="*/ f18 1 f3"/>
              <a:gd name="f26" fmla="*/ f19 1 f3"/>
              <a:gd name="f27" fmla="*/ f20 1 21600"/>
              <a:gd name="f28" fmla="*/ f21 1 21600"/>
              <a:gd name="f29" fmla="*/ 21600 f20 1"/>
              <a:gd name="f30" fmla="*/ 21600 f21 1"/>
              <a:gd name="f31" fmla="+- f23 f1 0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*/ f31 f8 1"/>
              <a:gd name="f39" fmla="val f36"/>
              <a:gd name="f40" fmla="val f37"/>
              <a:gd name="f41" fmla="*/ f38 1 f0"/>
              <a:gd name="f42" fmla="*/ f7 f35 1"/>
              <a:gd name="f43" fmla="+- f40 0 f7"/>
              <a:gd name="f44" fmla="+- f39 0 f7"/>
              <a:gd name="f45" fmla="+- 0 0 f41"/>
              <a:gd name="f46" fmla="*/ f39 f35 1"/>
              <a:gd name="f47" fmla="*/ f40 f35 1"/>
              <a:gd name="f48" fmla="*/ f43 1 2"/>
              <a:gd name="f49" fmla="min f44 f43"/>
              <a:gd name="f50" fmla="+- 0 0 f45"/>
              <a:gd name="f51" fmla="*/ f44 f35 1"/>
              <a:gd name="f52" fmla="+- f7 f48 0"/>
              <a:gd name="f53" fmla="*/ f49 f9 1"/>
              <a:gd name="f54" fmla="*/ f50 f0 1"/>
              <a:gd name="f55" fmla="*/ f53 1 100000"/>
              <a:gd name="f56" fmla="*/ f54 1 f8"/>
              <a:gd name="f57" fmla="*/ f52 f35 1"/>
              <a:gd name="f58" fmla="+- f56 0 f1"/>
              <a:gd name="f59" fmla="+- f40 0 f55"/>
              <a:gd name="f60" fmla="*/ f55 f35 1"/>
              <a:gd name="f61" fmla="cos 1 f58"/>
              <a:gd name="f62" fmla="sin 1 f58"/>
              <a:gd name="f63" fmla="*/ f59 f35 1"/>
              <a:gd name="f64" fmla="+- 0 0 f61"/>
              <a:gd name="f65" fmla="+- 0 0 f62"/>
              <a:gd name="f66" fmla="+- 0 0 f64"/>
              <a:gd name="f67" fmla="+- 0 0 f65"/>
              <a:gd name="f68" fmla="val f66"/>
              <a:gd name="f69" fmla="val f67"/>
              <a:gd name="f70" fmla="*/ f68 f44 1"/>
              <a:gd name="f71" fmla="*/ f69 f55 1"/>
              <a:gd name="f72" fmla="+- f7 f70 0"/>
              <a:gd name="f73" fmla="+- f55 0 f71"/>
              <a:gd name="f74" fmla="+- f40 f71 0"/>
              <a:gd name="f75" fmla="+- f74 0 f55"/>
              <a:gd name="f76" fmla="*/ f73 f35 1"/>
              <a:gd name="f77" fmla="*/ f72 f35 1"/>
              <a:gd name="f78" fmla="*/ f7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2" y="f42"/>
              </a:cxn>
              <a:cxn ang="f33">
                <a:pos x="f42" y="f47"/>
              </a:cxn>
              <a:cxn ang="f34">
                <a:pos x="f46" y="f57"/>
              </a:cxn>
            </a:cxnLst>
            <a:rect l="f42" t="f76" r="f77" b="f78"/>
            <a:pathLst>
              <a:path stroke="0">
                <a:moveTo>
                  <a:pt x="f42" y="f42"/>
                </a:moveTo>
                <a:arcTo wR="f51" hR="f60" stAng="f2" swAng="f1"/>
                <a:lnTo>
                  <a:pt x="f46" y="f63"/>
                </a:lnTo>
                <a:arcTo wR="f51" hR="f60" stAng="f7" swAng="f1"/>
                <a:close/>
              </a:path>
              <a:path fill="none">
                <a:moveTo>
                  <a:pt x="f42" y="f42"/>
                </a:moveTo>
                <a:arcTo wR="f51" hR="f60" stAng="f2" swAng="f1"/>
                <a:lnTo>
                  <a:pt x="f46" y="f63"/>
                </a:lnTo>
                <a:arcTo wR="f51" hR="f60" stAng="f7" swAng="f1"/>
              </a:path>
            </a:pathLst>
          </a:custGeom>
          <a:noFill/>
          <a:ln w="12701" cap="flat">
            <a:solidFill>
              <a:srgbClr val="0F6D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R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53" name="Cerrar corchete 150">
            <a:extLst>
              <a:ext uri="{FF2B5EF4-FFF2-40B4-BE49-F238E27FC236}">
                <a16:creationId xmlns:a16="http://schemas.microsoft.com/office/drawing/2014/main" id="{EB900472-CFEE-FF6B-F0DD-0381E95451EE}"/>
              </a:ext>
            </a:extLst>
          </p:cNvPr>
          <p:cNvSpPr/>
          <p:nvPr/>
        </p:nvSpPr>
        <p:spPr>
          <a:xfrm rot="10799991">
            <a:off x="8280898" y="1608529"/>
            <a:ext cx="183830" cy="37646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54476"/>
              <a:gd name="f10" fmla="+- 0 0 -180"/>
              <a:gd name="f11" fmla="+- 0 0 -360"/>
              <a:gd name="f12" fmla="+- 0 0 -270"/>
              <a:gd name="f13" fmla="abs f4"/>
              <a:gd name="f14" fmla="abs f5"/>
              <a:gd name="f15" fmla="abs f6"/>
              <a:gd name="f16" fmla="+- 2700000 f1 0"/>
              <a:gd name="f17" fmla="*/ f10 f0 1"/>
              <a:gd name="f18" fmla="*/ f11 f0 1"/>
              <a:gd name="f19" fmla="*/ f12 f0 1"/>
              <a:gd name="f20" fmla="?: f13 f4 1"/>
              <a:gd name="f21" fmla="?: f14 f5 1"/>
              <a:gd name="f22" fmla="?: f15 f6 1"/>
              <a:gd name="f23" fmla="+- f16 0 f1"/>
              <a:gd name="f24" fmla="*/ f17 1 f3"/>
              <a:gd name="f25" fmla="*/ f18 1 f3"/>
              <a:gd name="f26" fmla="*/ f19 1 f3"/>
              <a:gd name="f27" fmla="*/ f20 1 21600"/>
              <a:gd name="f28" fmla="*/ f21 1 21600"/>
              <a:gd name="f29" fmla="*/ 21600 f20 1"/>
              <a:gd name="f30" fmla="*/ 21600 f21 1"/>
              <a:gd name="f31" fmla="+- f23 f1 0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*/ f31 f8 1"/>
              <a:gd name="f39" fmla="val f36"/>
              <a:gd name="f40" fmla="val f37"/>
              <a:gd name="f41" fmla="*/ f38 1 f0"/>
              <a:gd name="f42" fmla="*/ f7 f35 1"/>
              <a:gd name="f43" fmla="+- f40 0 f7"/>
              <a:gd name="f44" fmla="+- f39 0 f7"/>
              <a:gd name="f45" fmla="+- 0 0 f41"/>
              <a:gd name="f46" fmla="*/ f39 f35 1"/>
              <a:gd name="f47" fmla="*/ f40 f35 1"/>
              <a:gd name="f48" fmla="*/ f43 1 2"/>
              <a:gd name="f49" fmla="min f44 f43"/>
              <a:gd name="f50" fmla="+- 0 0 f45"/>
              <a:gd name="f51" fmla="*/ f44 f35 1"/>
              <a:gd name="f52" fmla="+- f7 f48 0"/>
              <a:gd name="f53" fmla="*/ f49 f9 1"/>
              <a:gd name="f54" fmla="*/ f50 f0 1"/>
              <a:gd name="f55" fmla="*/ f53 1 100000"/>
              <a:gd name="f56" fmla="*/ f54 1 f8"/>
              <a:gd name="f57" fmla="*/ f52 f35 1"/>
              <a:gd name="f58" fmla="+- f56 0 f1"/>
              <a:gd name="f59" fmla="+- f40 0 f55"/>
              <a:gd name="f60" fmla="*/ f55 f35 1"/>
              <a:gd name="f61" fmla="cos 1 f58"/>
              <a:gd name="f62" fmla="sin 1 f58"/>
              <a:gd name="f63" fmla="*/ f59 f35 1"/>
              <a:gd name="f64" fmla="+- 0 0 f61"/>
              <a:gd name="f65" fmla="+- 0 0 f62"/>
              <a:gd name="f66" fmla="+- 0 0 f64"/>
              <a:gd name="f67" fmla="+- 0 0 f65"/>
              <a:gd name="f68" fmla="val f66"/>
              <a:gd name="f69" fmla="val f67"/>
              <a:gd name="f70" fmla="*/ f68 f44 1"/>
              <a:gd name="f71" fmla="*/ f69 f55 1"/>
              <a:gd name="f72" fmla="+- f7 f70 0"/>
              <a:gd name="f73" fmla="+- f55 0 f71"/>
              <a:gd name="f74" fmla="+- f40 f71 0"/>
              <a:gd name="f75" fmla="+- f74 0 f55"/>
              <a:gd name="f76" fmla="*/ f73 f35 1"/>
              <a:gd name="f77" fmla="*/ f72 f35 1"/>
              <a:gd name="f78" fmla="*/ f7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2" y="f42"/>
              </a:cxn>
              <a:cxn ang="f33">
                <a:pos x="f42" y="f47"/>
              </a:cxn>
              <a:cxn ang="f34">
                <a:pos x="f46" y="f57"/>
              </a:cxn>
            </a:cxnLst>
            <a:rect l="f42" t="f76" r="f77" b="f78"/>
            <a:pathLst>
              <a:path stroke="0">
                <a:moveTo>
                  <a:pt x="f42" y="f42"/>
                </a:moveTo>
                <a:arcTo wR="f51" hR="f60" stAng="f2" swAng="f1"/>
                <a:lnTo>
                  <a:pt x="f46" y="f63"/>
                </a:lnTo>
                <a:arcTo wR="f51" hR="f60" stAng="f7" swAng="f1"/>
                <a:close/>
              </a:path>
              <a:path fill="none">
                <a:moveTo>
                  <a:pt x="f42" y="f42"/>
                </a:moveTo>
                <a:arcTo wR="f51" hR="f60" stAng="f2" swAng="f1"/>
                <a:lnTo>
                  <a:pt x="f46" y="f63"/>
                </a:lnTo>
                <a:arcTo wR="f51" hR="f60" stAng="f7" swAng="f1"/>
              </a:path>
            </a:pathLst>
          </a:custGeom>
          <a:noFill/>
          <a:ln w="12701" cap="flat">
            <a:solidFill>
              <a:srgbClr val="0F6D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R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cxnSp>
        <p:nvCxnSpPr>
          <p:cNvPr id="54" name="Conector recto 152">
            <a:extLst>
              <a:ext uri="{FF2B5EF4-FFF2-40B4-BE49-F238E27FC236}">
                <a16:creationId xmlns:a16="http://schemas.microsoft.com/office/drawing/2014/main" id="{92E50D05-552A-D726-97F4-91155051217E}"/>
              </a:ext>
            </a:extLst>
          </p:cNvPr>
          <p:cNvCxnSpPr/>
          <p:nvPr/>
        </p:nvCxnSpPr>
        <p:spPr>
          <a:xfrm>
            <a:off x="4104668" y="3437165"/>
            <a:ext cx="311691" cy="0"/>
          </a:xfrm>
          <a:prstGeom prst="straightConnector1">
            <a:avLst/>
          </a:prstGeom>
          <a:noFill/>
          <a:ln w="12701" cap="flat">
            <a:solidFill>
              <a:srgbClr val="0F6D6F"/>
            </a:solidFill>
            <a:prstDash val="solid"/>
            <a:miter/>
            <a:headEnd type="arrow"/>
            <a:tailEnd type="arrow"/>
          </a:ln>
        </p:spPr>
      </p:cxnSp>
      <p:cxnSp>
        <p:nvCxnSpPr>
          <p:cNvPr id="55" name="Conector recto 153">
            <a:extLst>
              <a:ext uri="{FF2B5EF4-FFF2-40B4-BE49-F238E27FC236}">
                <a16:creationId xmlns:a16="http://schemas.microsoft.com/office/drawing/2014/main" id="{0E1AD8C3-6014-BE71-DAE4-2354F2703154}"/>
              </a:ext>
            </a:extLst>
          </p:cNvPr>
          <p:cNvCxnSpPr/>
          <p:nvPr/>
        </p:nvCxnSpPr>
        <p:spPr>
          <a:xfrm>
            <a:off x="7874428" y="3429000"/>
            <a:ext cx="311692" cy="0"/>
          </a:xfrm>
          <a:prstGeom prst="straightConnector1">
            <a:avLst/>
          </a:prstGeom>
          <a:noFill/>
          <a:ln w="12701" cap="flat">
            <a:solidFill>
              <a:srgbClr val="0F6D6F"/>
            </a:solidFill>
            <a:prstDash val="solid"/>
            <a:miter/>
            <a:headEnd type="arrow"/>
            <a:tailEnd type="arrow"/>
          </a:ln>
        </p:spPr>
      </p:cxnSp>
      <p:sp>
        <p:nvSpPr>
          <p:cNvPr id="56" name="CuadroTexto 17">
            <a:extLst>
              <a:ext uri="{FF2B5EF4-FFF2-40B4-BE49-F238E27FC236}">
                <a16:creationId xmlns:a16="http://schemas.microsoft.com/office/drawing/2014/main" id="{C5770C2F-76B6-0926-D16C-CAED84DE4EBC}"/>
              </a:ext>
            </a:extLst>
          </p:cNvPr>
          <p:cNvSpPr txBox="1"/>
          <p:nvPr/>
        </p:nvSpPr>
        <p:spPr>
          <a:xfrm>
            <a:off x="7398190" y="6158337"/>
            <a:ext cx="259940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60959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29" baseline="0">
                <a:solidFill>
                  <a:srgbClr val="FFFFFF"/>
                </a:solidFill>
                <a:uFillTx/>
                <a:latin typeface="Arial Narrow" pitchFamily="34"/>
              </a:rPr>
              <a:t>(cifras en millones de colones)</a:t>
            </a:r>
            <a:endParaRPr lang="es-CR" sz="1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2">
            <a:extLst>
              <a:ext uri="{FF2B5EF4-FFF2-40B4-BE49-F238E27FC236}">
                <a16:creationId xmlns:a16="http://schemas.microsoft.com/office/drawing/2014/main" id="{6FF45DF1-274D-F43A-D594-960BB6F921ED}"/>
              </a:ext>
            </a:extLst>
          </p:cNvPr>
          <p:cNvSpPr txBox="1"/>
          <p:nvPr/>
        </p:nvSpPr>
        <p:spPr>
          <a:xfrm>
            <a:off x="2641601" y="2274954"/>
            <a:ext cx="6908804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1285875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0" i="0" u="none" strike="noStrike" kern="1200" cap="none" spc="300" baseline="0">
                <a:solidFill>
                  <a:srgbClr val="CEB573"/>
                </a:solidFill>
                <a:uFillTx/>
                <a:latin typeface="Oswald"/>
              </a:rPr>
              <a:t>DETALLE DE INGRESOS Y EGRESOS</a:t>
            </a:r>
          </a:p>
        </p:txBody>
      </p:sp>
      <p:sp>
        <p:nvSpPr>
          <p:cNvPr id="3" name="CuadroTexto 1">
            <a:extLst>
              <a:ext uri="{FF2B5EF4-FFF2-40B4-BE49-F238E27FC236}">
                <a16:creationId xmlns:a16="http://schemas.microsoft.com/office/drawing/2014/main" id="{F2B061B0-FED1-FE0F-4E0C-F8D4E5E79DA8}"/>
              </a:ext>
            </a:extLst>
          </p:cNvPr>
          <p:cNvSpPr txBox="1"/>
          <p:nvPr/>
        </p:nvSpPr>
        <p:spPr>
          <a:xfrm>
            <a:off x="2116982" y="3721507"/>
            <a:ext cx="7958023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137167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2000" b="0" i="0" u="none" strike="noStrike" kern="1200" cap="none" spc="134" baseline="0">
                <a:solidFill>
                  <a:srgbClr val="FFFFFF"/>
                </a:solidFill>
                <a:uFillTx/>
                <a:latin typeface="Arial Narrow" pitchFamily="34"/>
              </a:rPr>
              <a:t>Plan Presupuesto 2026</a:t>
            </a:r>
            <a:endParaRPr lang="es-MX" sz="20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28498E99-D324-4CBE-9CA2-9F687916E28F}"/>
              </a:ext>
            </a:extLst>
          </p:cNvPr>
          <p:cNvSpPr/>
          <p:nvPr/>
        </p:nvSpPr>
        <p:spPr>
          <a:xfrm>
            <a:off x="8351279" y="2903823"/>
            <a:ext cx="3588498" cy="3175683"/>
          </a:xfrm>
          <a:custGeom>
            <a:avLst/>
            <a:gdLst>
              <a:gd name="f0" fmla="val w"/>
              <a:gd name="f1" fmla="val h"/>
              <a:gd name="f2" fmla="val 0"/>
              <a:gd name="f3" fmla="val 3588498"/>
              <a:gd name="f4" fmla="val 3175680"/>
              <a:gd name="f5" fmla="val 3588499"/>
              <a:gd name="f6" fmla="*/ f0 1 3588498"/>
              <a:gd name="f7" fmla="*/ f1 1 3175680"/>
              <a:gd name="f8" fmla="+- f4 0 f2"/>
              <a:gd name="f9" fmla="+- f3 0 f2"/>
              <a:gd name="f10" fmla="*/ f9 1 3588498"/>
              <a:gd name="f11" fmla="*/ f8 1 3175680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3588498" h="3175680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  <a:effectLst>
            <a:outerShdw dist="38103" algn="tl">
              <a:srgbClr val="595959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R" sz="1800" b="0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08">
            <a:extLst>
              <a:ext uri="{FF2B5EF4-FFF2-40B4-BE49-F238E27FC236}">
                <a16:creationId xmlns:a16="http://schemas.microsoft.com/office/drawing/2014/main" id="{15CA01FC-BA96-9B1D-83A9-AF6DE0629726}"/>
              </a:ext>
            </a:extLst>
          </p:cNvPr>
          <p:cNvGrpSpPr/>
          <p:nvPr/>
        </p:nvGrpSpPr>
        <p:grpSpPr>
          <a:xfrm>
            <a:off x="9794732" y="3275572"/>
            <a:ext cx="2268004" cy="1233534"/>
            <a:chOff x="9794732" y="3275572"/>
            <a:chExt cx="2268004" cy="1233534"/>
          </a:xfrm>
        </p:grpSpPr>
        <p:grpSp>
          <p:nvGrpSpPr>
            <p:cNvPr id="3" name="Grupo 109">
              <a:extLst>
                <a:ext uri="{FF2B5EF4-FFF2-40B4-BE49-F238E27FC236}">
                  <a16:creationId xmlns:a16="http://schemas.microsoft.com/office/drawing/2014/main" id="{053ABEBB-6A20-3C52-1266-1D30C694735C}"/>
                </a:ext>
              </a:extLst>
            </p:cNvPr>
            <p:cNvGrpSpPr/>
            <p:nvPr/>
          </p:nvGrpSpPr>
          <p:grpSpPr>
            <a:xfrm>
              <a:off x="9794732" y="3275572"/>
              <a:ext cx="2267995" cy="1233534"/>
              <a:chOff x="9794732" y="3275572"/>
              <a:chExt cx="2267995" cy="1233534"/>
            </a:xfrm>
          </p:grpSpPr>
          <p:grpSp>
            <p:nvGrpSpPr>
              <p:cNvPr id="4" name="Grupo 112">
                <a:extLst>
                  <a:ext uri="{FF2B5EF4-FFF2-40B4-BE49-F238E27FC236}">
                    <a16:creationId xmlns:a16="http://schemas.microsoft.com/office/drawing/2014/main" id="{343DDB2A-D9C5-1DA9-3D89-E5729A18D102}"/>
                  </a:ext>
                </a:extLst>
              </p:cNvPr>
              <p:cNvGrpSpPr/>
              <p:nvPr/>
            </p:nvGrpSpPr>
            <p:grpSpPr>
              <a:xfrm>
                <a:off x="9794732" y="3282421"/>
                <a:ext cx="1079403" cy="1212119"/>
                <a:chOff x="9794732" y="3282421"/>
                <a:chExt cx="1079403" cy="1212119"/>
              </a:xfrm>
            </p:grpSpPr>
            <p:sp>
              <p:nvSpPr>
                <p:cNvPr id="5" name="Forma libre: forma 118">
                  <a:extLst>
                    <a:ext uri="{FF2B5EF4-FFF2-40B4-BE49-F238E27FC236}">
                      <a16:creationId xmlns:a16="http://schemas.microsoft.com/office/drawing/2014/main" id="{FEA32990-09F5-CE24-4B11-C995F5B51BC5}"/>
                    </a:ext>
                  </a:extLst>
                </p:cNvPr>
                <p:cNvSpPr/>
                <p:nvPr/>
              </p:nvSpPr>
              <p:spPr>
                <a:xfrm rot="10799991">
                  <a:off x="9794732" y="3297088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D7BD7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6" name="Rectángulo 119">
                  <a:extLst>
                    <a:ext uri="{FF2B5EF4-FFF2-40B4-BE49-F238E27FC236}">
                      <a16:creationId xmlns:a16="http://schemas.microsoft.com/office/drawing/2014/main" id="{67D20CE0-0A37-12E9-F67F-1A51D76B72D4}"/>
                    </a:ext>
                  </a:extLst>
                </p:cNvPr>
                <p:cNvSpPr/>
                <p:nvPr/>
              </p:nvSpPr>
              <p:spPr>
                <a:xfrm rot="10799991">
                  <a:off x="10502203" y="3282421"/>
                  <a:ext cx="371932" cy="1212119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grpSp>
            <p:nvGrpSpPr>
              <p:cNvPr id="7" name="Grupo 113">
                <a:extLst>
                  <a:ext uri="{FF2B5EF4-FFF2-40B4-BE49-F238E27FC236}">
                    <a16:creationId xmlns:a16="http://schemas.microsoft.com/office/drawing/2014/main" id="{FF7BC3E0-82C0-FC1F-AFF5-2B23D7445C11}"/>
                  </a:ext>
                </a:extLst>
              </p:cNvPr>
              <p:cNvGrpSpPr/>
              <p:nvPr/>
            </p:nvGrpSpPr>
            <p:grpSpPr>
              <a:xfrm>
                <a:off x="10983306" y="3275572"/>
                <a:ext cx="1079421" cy="1233534"/>
                <a:chOff x="10983306" y="3275572"/>
                <a:chExt cx="1079421" cy="1233534"/>
              </a:xfrm>
            </p:grpSpPr>
            <p:sp>
              <p:nvSpPr>
                <p:cNvPr id="8" name="Forma libre: forma 116">
                  <a:extLst>
                    <a:ext uri="{FF2B5EF4-FFF2-40B4-BE49-F238E27FC236}">
                      <a16:creationId xmlns:a16="http://schemas.microsoft.com/office/drawing/2014/main" id="{FFEF37AD-A954-2F7B-8CAA-FE2628B53290}"/>
                    </a:ext>
                  </a:extLst>
                </p:cNvPr>
                <p:cNvSpPr/>
                <p:nvPr/>
              </p:nvSpPr>
              <p:spPr>
                <a:xfrm>
                  <a:off x="11231264" y="3292132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D7BD7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9" name="Rectángulo 117">
                  <a:extLst>
                    <a:ext uri="{FF2B5EF4-FFF2-40B4-BE49-F238E27FC236}">
                      <a16:creationId xmlns:a16="http://schemas.microsoft.com/office/drawing/2014/main" id="{71D67C41-E37C-CC67-AC1C-6A24D99D2665}"/>
                    </a:ext>
                  </a:extLst>
                </p:cNvPr>
                <p:cNvSpPr/>
                <p:nvPr/>
              </p:nvSpPr>
              <p:spPr>
                <a:xfrm>
                  <a:off x="10983306" y="3275572"/>
                  <a:ext cx="371932" cy="1233534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sp>
            <p:nvSpPr>
              <p:cNvPr id="10" name="Forma libre: forma 114">
                <a:extLst>
                  <a:ext uri="{FF2B5EF4-FFF2-40B4-BE49-F238E27FC236}">
                    <a16:creationId xmlns:a16="http://schemas.microsoft.com/office/drawing/2014/main" id="{64B260B3-C70C-018D-BCFA-61573AD408AA}"/>
                  </a:ext>
                </a:extLst>
              </p:cNvPr>
              <p:cNvSpPr/>
              <p:nvPr/>
            </p:nvSpPr>
            <p:spPr>
              <a:xfrm>
                <a:off x="9870088" y="3374702"/>
                <a:ext cx="2112163" cy="98667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811294"/>
                  <a:gd name="f7" fmla="val 882944"/>
                  <a:gd name="f8" fmla="val 147160"/>
                  <a:gd name="f9" fmla="val 2664134"/>
                  <a:gd name="f10" fmla="val 2745408"/>
                  <a:gd name="f11" fmla="val 65886"/>
                  <a:gd name="f12" fmla="val 735784"/>
                  <a:gd name="f13" fmla="val 817058"/>
                  <a:gd name="f14" fmla="+- 0 0 -90"/>
                  <a:gd name="f15" fmla="*/ f3 1 2811294"/>
                  <a:gd name="f16" fmla="*/ f4 1 882944"/>
                  <a:gd name="f17" fmla="+- f7 0 f5"/>
                  <a:gd name="f18" fmla="+- f6 0 f5"/>
                  <a:gd name="f19" fmla="*/ f14 f0 1"/>
                  <a:gd name="f20" fmla="*/ f18 1 2811294"/>
                  <a:gd name="f21" fmla="*/ f17 1 882944"/>
                  <a:gd name="f22" fmla="*/ 147160 f18 1"/>
                  <a:gd name="f23" fmla="*/ 0 f17 1"/>
                  <a:gd name="f24" fmla="*/ 2664134 f18 1"/>
                  <a:gd name="f25" fmla="*/ 2811294 f18 1"/>
                  <a:gd name="f26" fmla="*/ 147160 f17 1"/>
                  <a:gd name="f27" fmla="*/ 735784 f17 1"/>
                  <a:gd name="f28" fmla="*/ 882944 f17 1"/>
                  <a:gd name="f29" fmla="*/ 0 f18 1"/>
                  <a:gd name="f30" fmla="*/ f19 1 f2"/>
                  <a:gd name="f31" fmla="*/ f22 1 2811294"/>
                  <a:gd name="f32" fmla="*/ f23 1 882944"/>
                  <a:gd name="f33" fmla="*/ f24 1 2811294"/>
                  <a:gd name="f34" fmla="*/ f25 1 2811294"/>
                  <a:gd name="f35" fmla="*/ f26 1 882944"/>
                  <a:gd name="f36" fmla="*/ f27 1 882944"/>
                  <a:gd name="f37" fmla="*/ f28 1 882944"/>
                  <a:gd name="f38" fmla="*/ f29 1 2811294"/>
                  <a:gd name="f39" fmla="*/ f5 1 f20"/>
                  <a:gd name="f40" fmla="*/ f6 1 f20"/>
                  <a:gd name="f41" fmla="*/ f5 1 f21"/>
                  <a:gd name="f42" fmla="*/ f7 1 f21"/>
                  <a:gd name="f43" fmla="+- f30 0 f1"/>
                  <a:gd name="f44" fmla="*/ f31 1 f20"/>
                  <a:gd name="f45" fmla="*/ f32 1 f21"/>
                  <a:gd name="f46" fmla="*/ f33 1 f20"/>
                  <a:gd name="f47" fmla="*/ f34 1 f20"/>
                  <a:gd name="f48" fmla="*/ f35 1 f21"/>
                  <a:gd name="f49" fmla="*/ f36 1 f21"/>
                  <a:gd name="f50" fmla="*/ f37 1 f21"/>
                  <a:gd name="f51" fmla="*/ f38 1 f20"/>
                  <a:gd name="f52" fmla="*/ f39 f15 1"/>
                  <a:gd name="f53" fmla="*/ f40 f15 1"/>
                  <a:gd name="f54" fmla="*/ f42 f16 1"/>
                  <a:gd name="f55" fmla="*/ f41 f16 1"/>
                  <a:gd name="f56" fmla="*/ f44 f15 1"/>
                  <a:gd name="f57" fmla="*/ f45 f16 1"/>
                  <a:gd name="f58" fmla="*/ f46 f15 1"/>
                  <a:gd name="f59" fmla="*/ f47 f15 1"/>
                  <a:gd name="f60" fmla="*/ f48 f16 1"/>
                  <a:gd name="f61" fmla="*/ f49 f16 1"/>
                  <a:gd name="f62" fmla="*/ f50 f16 1"/>
                  <a:gd name="f63" fmla="*/ f51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3">
                    <a:pos x="f56" y="f57"/>
                  </a:cxn>
                  <a:cxn ang="f43">
                    <a:pos x="f58" y="f57"/>
                  </a:cxn>
                  <a:cxn ang="f43">
                    <a:pos x="f59" y="f60"/>
                  </a:cxn>
                  <a:cxn ang="f43">
                    <a:pos x="f59" y="f61"/>
                  </a:cxn>
                  <a:cxn ang="f43">
                    <a:pos x="f58" y="f62"/>
                  </a:cxn>
                  <a:cxn ang="f43">
                    <a:pos x="f56" y="f62"/>
                  </a:cxn>
                  <a:cxn ang="f43">
                    <a:pos x="f63" y="f61"/>
                  </a:cxn>
                  <a:cxn ang="f43">
                    <a:pos x="f63" y="f60"/>
                  </a:cxn>
                  <a:cxn ang="f43">
                    <a:pos x="f56" y="f57"/>
                  </a:cxn>
                </a:cxnLst>
                <a:rect l="f52" t="f55" r="f53" b="f54"/>
                <a:pathLst>
                  <a:path w="2811294" h="882944">
                    <a:moveTo>
                      <a:pt x="f8" y="f5"/>
                    </a:moveTo>
                    <a:lnTo>
                      <a:pt x="f9" y="f5"/>
                    </a:lnTo>
                    <a:cubicBezTo>
                      <a:pt x="f10" y="f5"/>
                      <a:pt x="f6" y="f11"/>
                      <a:pt x="f6" y="f8"/>
                    </a:cubicBezTo>
                    <a:lnTo>
                      <a:pt x="f6" y="f12"/>
                    </a:lnTo>
                    <a:cubicBezTo>
                      <a:pt x="f6" y="f13"/>
                      <a:pt x="f10" y="f7"/>
                      <a:pt x="f9" y="f7"/>
                    </a:cubicBezTo>
                    <a:lnTo>
                      <a:pt x="f8" y="f7"/>
                    </a:lnTo>
                    <a:cubicBezTo>
                      <a:pt x="f11" y="f7"/>
                      <a:pt x="f5" y="f13"/>
                      <a:pt x="f5" y="f12"/>
                    </a:cubicBezTo>
                    <a:lnTo>
                      <a:pt x="f5" y="f8"/>
                    </a:lnTo>
                    <a:cubicBezTo>
                      <a:pt x="f5" y="f11"/>
                      <a:pt x="f11" y="f5"/>
                      <a:pt x="f8" y="f5"/>
                    </a:cubicBezTo>
                    <a:close/>
                  </a:path>
                </a:pathLst>
              </a:custGeom>
              <a:solidFill>
                <a:srgbClr val="D7BD7A"/>
              </a:solidFill>
              <a:ln w="19046" cap="flat">
                <a:solidFill>
                  <a:srgbClr val="D7BD7A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sp>
            <p:nvSpPr>
              <p:cNvPr id="11" name="Rectángulo 115">
                <a:extLst>
                  <a:ext uri="{FF2B5EF4-FFF2-40B4-BE49-F238E27FC236}">
                    <a16:creationId xmlns:a16="http://schemas.microsoft.com/office/drawing/2014/main" id="{A93E904E-3149-C4C6-BE58-30D3CA3A6EB0}"/>
                  </a:ext>
                </a:extLst>
              </p:cNvPr>
              <p:cNvSpPr/>
              <p:nvPr/>
            </p:nvSpPr>
            <p:spPr>
              <a:xfrm>
                <a:off x="9802185" y="3462787"/>
                <a:ext cx="2247138" cy="292800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12" name="CuadroTexto 110">
              <a:extLst>
                <a:ext uri="{FF2B5EF4-FFF2-40B4-BE49-F238E27FC236}">
                  <a16:creationId xmlns:a16="http://schemas.microsoft.com/office/drawing/2014/main" id="{69953A7C-E6D0-3566-F623-115F124F28DA}"/>
                </a:ext>
              </a:extLst>
            </p:cNvPr>
            <p:cNvSpPr txBox="1"/>
            <p:nvPr/>
          </p:nvSpPr>
          <p:spPr>
            <a:xfrm>
              <a:off x="9794732" y="3862434"/>
              <a:ext cx="2268004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8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38.893</a:t>
              </a:r>
              <a:endParaRPr lang="es-CR" sz="2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13" name="Cuadro de texto 2">
              <a:extLst>
                <a:ext uri="{FF2B5EF4-FFF2-40B4-BE49-F238E27FC236}">
                  <a16:creationId xmlns:a16="http://schemas.microsoft.com/office/drawing/2014/main" id="{53757BFF-35E9-B3FC-4A32-387E674F3DF7}"/>
                </a:ext>
              </a:extLst>
            </p:cNvPr>
            <p:cNvSpPr txBox="1"/>
            <p:nvPr/>
          </p:nvSpPr>
          <p:spPr>
            <a:xfrm>
              <a:off x="9916219" y="3445276"/>
              <a:ext cx="2021765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Bienes Duraderos</a:t>
              </a:r>
            </a:p>
          </p:txBody>
        </p:sp>
      </p:grpSp>
      <p:sp>
        <p:nvSpPr>
          <p:cNvPr id="14" name="TextBox 9">
            <a:extLst>
              <a:ext uri="{FF2B5EF4-FFF2-40B4-BE49-F238E27FC236}">
                <a16:creationId xmlns:a16="http://schemas.microsoft.com/office/drawing/2014/main" id="{21ECBCC9-416D-6C92-C523-C042D99A7725}"/>
              </a:ext>
            </a:extLst>
          </p:cNvPr>
          <p:cNvSpPr txBox="1"/>
          <p:nvPr/>
        </p:nvSpPr>
        <p:spPr>
          <a:xfrm>
            <a:off x="184023" y="-73152"/>
            <a:ext cx="12007973" cy="8353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1285875" rtl="0" fontAlgn="auto" hangingPunct="1">
              <a:lnSpc>
                <a:spcPts val="7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0" i="0" u="none" strike="noStrike" kern="1200" cap="none" spc="300" baseline="0">
                <a:solidFill>
                  <a:srgbClr val="D9A76F"/>
                </a:solidFill>
                <a:uFillTx/>
                <a:latin typeface="Oswald"/>
              </a:rPr>
              <a:t>Distribución de egresos por partida</a:t>
            </a:r>
          </a:p>
        </p:txBody>
      </p:sp>
      <p:sp>
        <p:nvSpPr>
          <p:cNvPr id="15" name="CuadroTexto 8">
            <a:extLst>
              <a:ext uri="{FF2B5EF4-FFF2-40B4-BE49-F238E27FC236}">
                <a16:creationId xmlns:a16="http://schemas.microsoft.com/office/drawing/2014/main" id="{DF14CC73-AD61-C595-E418-37F16E0F4E03}"/>
              </a:ext>
            </a:extLst>
          </p:cNvPr>
          <p:cNvSpPr txBox="1"/>
          <p:nvPr/>
        </p:nvSpPr>
        <p:spPr>
          <a:xfrm>
            <a:off x="125656" y="606265"/>
            <a:ext cx="7958023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137167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2000" b="0" i="0" u="none" strike="noStrike" kern="1200" cap="none" spc="134" baseline="0">
                <a:solidFill>
                  <a:srgbClr val="595959"/>
                </a:solidFill>
                <a:uFillTx/>
                <a:latin typeface="Arial Narrow" pitchFamily="34"/>
              </a:rPr>
              <a:t>Plan Presupuesto 2026</a:t>
            </a:r>
            <a:endParaRPr lang="es-MX" sz="2000" b="0" i="0" u="none" strike="noStrike" kern="1200" cap="none" spc="0" baseline="0">
              <a:solidFill>
                <a:srgbClr val="002060"/>
              </a:solidFill>
              <a:uFillTx/>
              <a:latin typeface="Arial" pitchFamily="34"/>
              <a:cs typeface="Arial" pitchFamily="34"/>
            </a:endParaRPr>
          </a:p>
        </p:txBody>
      </p:sp>
      <p:grpSp>
        <p:nvGrpSpPr>
          <p:cNvPr id="16" name="Grupo 11">
            <a:extLst>
              <a:ext uri="{FF2B5EF4-FFF2-40B4-BE49-F238E27FC236}">
                <a16:creationId xmlns:a16="http://schemas.microsoft.com/office/drawing/2014/main" id="{E6E01C61-2266-30BF-35FD-C16E6ACA0F95}"/>
              </a:ext>
            </a:extLst>
          </p:cNvPr>
          <p:cNvGrpSpPr/>
          <p:nvPr/>
        </p:nvGrpSpPr>
        <p:grpSpPr>
          <a:xfrm>
            <a:off x="124852" y="1591165"/>
            <a:ext cx="2268004" cy="1227673"/>
            <a:chOff x="124852" y="1591165"/>
            <a:chExt cx="2268004" cy="1227673"/>
          </a:xfrm>
        </p:grpSpPr>
        <p:grpSp>
          <p:nvGrpSpPr>
            <p:cNvPr id="17" name="Grupo 12">
              <a:extLst>
                <a:ext uri="{FF2B5EF4-FFF2-40B4-BE49-F238E27FC236}">
                  <a16:creationId xmlns:a16="http://schemas.microsoft.com/office/drawing/2014/main" id="{74D811D9-D071-B35A-FD06-9E703727B0A6}"/>
                </a:ext>
              </a:extLst>
            </p:cNvPr>
            <p:cNvGrpSpPr/>
            <p:nvPr/>
          </p:nvGrpSpPr>
          <p:grpSpPr>
            <a:xfrm>
              <a:off x="124852" y="1591165"/>
              <a:ext cx="2267994" cy="1227673"/>
              <a:chOff x="124852" y="1591165"/>
              <a:chExt cx="2267994" cy="1227673"/>
            </a:xfrm>
          </p:grpSpPr>
          <p:grpSp>
            <p:nvGrpSpPr>
              <p:cNvPr id="18" name="Grupo 20">
                <a:extLst>
                  <a:ext uri="{FF2B5EF4-FFF2-40B4-BE49-F238E27FC236}">
                    <a16:creationId xmlns:a16="http://schemas.microsoft.com/office/drawing/2014/main" id="{15A9FD84-AA8E-3188-1972-3B3930100279}"/>
                  </a:ext>
                </a:extLst>
              </p:cNvPr>
              <p:cNvGrpSpPr/>
              <p:nvPr/>
            </p:nvGrpSpPr>
            <p:grpSpPr>
              <a:xfrm>
                <a:off x="124852" y="1591165"/>
                <a:ext cx="1079403" cy="1227664"/>
                <a:chOff x="124852" y="1591165"/>
                <a:chExt cx="1079403" cy="1227664"/>
              </a:xfrm>
            </p:grpSpPr>
            <p:sp>
              <p:nvSpPr>
                <p:cNvPr id="19" name="Forma libre: forma 26">
                  <a:extLst>
                    <a:ext uri="{FF2B5EF4-FFF2-40B4-BE49-F238E27FC236}">
                      <a16:creationId xmlns:a16="http://schemas.microsoft.com/office/drawing/2014/main" id="{F7E2A672-5B28-219F-D16F-CCA9D31616D7}"/>
                    </a:ext>
                  </a:extLst>
                </p:cNvPr>
                <p:cNvSpPr/>
                <p:nvPr/>
              </p:nvSpPr>
              <p:spPr>
                <a:xfrm rot="10799991">
                  <a:off x="124852" y="1625400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7A5B4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20" name="Rectángulo 27">
                  <a:extLst>
                    <a:ext uri="{FF2B5EF4-FFF2-40B4-BE49-F238E27FC236}">
                      <a16:creationId xmlns:a16="http://schemas.microsoft.com/office/drawing/2014/main" id="{B3B80EBF-CD19-B91C-8259-5CF48F6DCA26}"/>
                    </a:ext>
                  </a:extLst>
                </p:cNvPr>
                <p:cNvSpPr/>
                <p:nvPr/>
              </p:nvSpPr>
              <p:spPr>
                <a:xfrm rot="10799991">
                  <a:off x="832323" y="1591165"/>
                  <a:ext cx="371932" cy="1227664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grpSp>
            <p:nvGrpSpPr>
              <p:cNvPr id="21" name="Grupo 21">
                <a:extLst>
                  <a:ext uri="{FF2B5EF4-FFF2-40B4-BE49-F238E27FC236}">
                    <a16:creationId xmlns:a16="http://schemas.microsoft.com/office/drawing/2014/main" id="{9F4493BC-C518-C5E9-6767-AE70BCF503C7}"/>
                  </a:ext>
                </a:extLst>
              </p:cNvPr>
              <p:cNvGrpSpPr/>
              <p:nvPr/>
            </p:nvGrpSpPr>
            <p:grpSpPr>
              <a:xfrm>
                <a:off x="1313435" y="1591174"/>
                <a:ext cx="1079411" cy="1227664"/>
                <a:chOff x="1313435" y="1591174"/>
                <a:chExt cx="1079411" cy="1227664"/>
              </a:xfrm>
            </p:grpSpPr>
            <p:sp>
              <p:nvSpPr>
                <p:cNvPr id="22" name="Forma libre: forma 24">
                  <a:extLst>
                    <a:ext uri="{FF2B5EF4-FFF2-40B4-BE49-F238E27FC236}">
                      <a16:creationId xmlns:a16="http://schemas.microsoft.com/office/drawing/2014/main" id="{B41C5424-3785-534F-EF0D-D4778B7C0C45}"/>
                    </a:ext>
                  </a:extLst>
                </p:cNvPr>
                <p:cNvSpPr/>
                <p:nvPr/>
              </p:nvSpPr>
              <p:spPr>
                <a:xfrm>
                  <a:off x="1561383" y="1620444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7A5B4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23" name="Rectángulo 25">
                  <a:extLst>
                    <a:ext uri="{FF2B5EF4-FFF2-40B4-BE49-F238E27FC236}">
                      <a16:creationId xmlns:a16="http://schemas.microsoft.com/office/drawing/2014/main" id="{08855369-6D34-DF72-69E8-3F63179A9FFD}"/>
                    </a:ext>
                  </a:extLst>
                </p:cNvPr>
                <p:cNvSpPr/>
                <p:nvPr/>
              </p:nvSpPr>
              <p:spPr>
                <a:xfrm>
                  <a:off x="1313435" y="1591174"/>
                  <a:ext cx="371932" cy="1227664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sp>
            <p:nvSpPr>
              <p:cNvPr id="24" name="Forma libre: forma 22">
                <a:extLst>
                  <a:ext uri="{FF2B5EF4-FFF2-40B4-BE49-F238E27FC236}">
                    <a16:creationId xmlns:a16="http://schemas.microsoft.com/office/drawing/2014/main" id="{E437F291-0E2F-11DB-6A11-EDA08DBE385D}"/>
                  </a:ext>
                </a:extLst>
              </p:cNvPr>
              <p:cNvSpPr/>
              <p:nvPr/>
            </p:nvSpPr>
            <p:spPr>
              <a:xfrm>
                <a:off x="200207" y="1703024"/>
                <a:ext cx="2112163" cy="98667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811294"/>
                  <a:gd name="f7" fmla="val 882944"/>
                  <a:gd name="f8" fmla="val 147160"/>
                  <a:gd name="f9" fmla="val 2664134"/>
                  <a:gd name="f10" fmla="val 2745408"/>
                  <a:gd name="f11" fmla="val 65886"/>
                  <a:gd name="f12" fmla="val 735784"/>
                  <a:gd name="f13" fmla="val 817058"/>
                  <a:gd name="f14" fmla="+- 0 0 -90"/>
                  <a:gd name="f15" fmla="*/ f3 1 2811294"/>
                  <a:gd name="f16" fmla="*/ f4 1 882944"/>
                  <a:gd name="f17" fmla="+- f7 0 f5"/>
                  <a:gd name="f18" fmla="+- f6 0 f5"/>
                  <a:gd name="f19" fmla="*/ f14 f0 1"/>
                  <a:gd name="f20" fmla="*/ f18 1 2811294"/>
                  <a:gd name="f21" fmla="*/ f17 1 882944"/>
                  <a:gd name="f22" fmla="*/ 147160 f18 1"/>
                  <a:gd name="f23" fmla="*/ 0 f17 1"/>
                  <a:gd name="f24" fmla="*/ 2664134 f18 1"/>
                  <a:gd name="f25" fmla="*/ 2811294 f18 1"/>
                  <a:gd name="f26" fmla="*/ 147160 f17 1"/>
                  <a:gd name="f27" fmla="*/ 735784 f17 1"/>
                  <a:gd name="f28" fmla="*/ 882944 f17 1"/>
                  <a:gd name="f29" fmla="*/ 0 f18 1"/>
                  <a:gd name="f30" fmla="*/ f19 1 f2"/>
                  <a:gd name="f31" fmla="*/ f22 1 2811294"/>
                  <a:gd name="f32" fmla="*/ f23 1 882944"/>
                  <a:gd name="f33" fmla="*/ f24 1 2811294"/>
                  <a:gd name="f34" fmla="*/ f25 1 2811294"/>
                  <a:gd name="f35" fmla="*/ f26 1 882944"/>
                  <a:gd name="f36" fmla="*/ f27 1 882944"/>
                  <a:gd name="f37" fmla="*/ f28 1 882944"/>
                  <a:gd name="f38" fmla="*/ f29 1 2811294"/>
                  <a:gd name="f39" fmla="*/ f5 1 f20"/>
                  <a:gd name="f40" fmla="*/ f6 1 f20"/>
                  <a:gd name="f41" fmla="*/ f5 1 f21"/>
                  <a:gd name="f42" fmla="*/ f7 1 f21"/>
                  <a:gd name="f43" fmla="+- f30 0 f1"/>
                  <a:gd name="f44" fmla="*/ f31 1 f20"/>
                  <a:gd name="f45" fmla="*/ f32 1 f21"/>
                  <a:gd name="f46" fmla="*/ f33 1 f20"/>
                  <a:gd name="f47" fmla="*/ f34 1 f20"/>
                  <a:gd name="f48" fmla="*/ f35 1 f21"/>
                  <a:gd name="f49" fmla="*/ f36 1 f21"/>
                  <a:gd name="f50" fmla="*/ f37 1 f21"/>
                  <a:gd name="f51" fmla="*/ f38 1 f20"/>
                  <a:gd name="f52" fmla="*/ f39 f15 1"/>
                  <a:gd name="f53" fmla="*/ f40 f15 1"/>
                  <a:gd name="f54" fmla="*/ f42 f16 1"/>
                  <a:gd name="f55" fmla="*/ f41 f16 1"/>
                  <a:gd name="f56" fmla="*/ f44 f15 1"/>
                  <a:gd name="f57" fmla="*/ f45 f16 1"/>
                  <a:gd name="f58" fmla="*/ f46 f15 1"/>
                  <a:gd name="f59" fmla="*/ f47 f15 1"/>
                  <a:gd name="f60" fmla="*/ f48 f16 1"/>
                  <a:gd name="f61" fmla="*/ f49 f16 1"/>
                  <a:gd name="f62" fmla="*/ f50 f16 1"/>
                  <a:gd name="f63" fmla="*/ f51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3">
                    <a:pos x="f56" y="f57"/>
                  </a:cxn>
                  <a:cxn ang="f43">
                    <a:pos x="f58" y="f57"/>
                  </a:cxn>
                  <a:cxn ang="f43">
                    <a:pos x="f59" y="f60"/>
                  </a:cxn>
                  <a:cxn ang="f43">
                    <a:pos x="f59" y="f61"/>
                  </a:cxn>
                  <a:cxn ang="f43">
                    <a:pos x="f58" y="f62"/>
                  </a:cxn>
                  <a:cxn ang="f43">
                    <a:pos x="f56" y="f62"/>
                  </a:cxn>
                  <a:cxn ang="f43">
                    <a:pos x="f63" y="f61"/>
                  </a:cxn>
                  <a:cxn ang="f43">
                    <a:pos x="f63" y="f60"/>
                  </a:cxn>
                  <a:cxn ang="f43">
                    <a:pos x="f56" y="f57"/>
                  </a:cxn>
                </a:cxnLst>
                <a:rect l="f52" t="f55" r="f53" b="f54"/>
                <a:pathLst>
                  <a:path w="2811294" h="882944">
                    <a:moveTo>
                      <a:pt x="f8" y="f5"/>
                    </a:moveTo>
                    <a:lnTo>
                      <a:pt x="f9" y="f5"/>
                    </a:lnTo>
                    <a:cubicBezTo>
                      <a:pt x="f10" y="f5"/>
                      <a:pt x="f6" y="f11"/>
                      <a:pt x="f6" y="f8"/>
                    </a:cubicBezTo>
                    <a:lnTo>
                      <a:pt x="f6" y="f12"/>
                    </a:lnTo>
                    <a:cubicBezTo>
                      <a:pt x="f6" y="f13"/>
                      <a:pt x="f10" y="f7"/>
                      <a:pt x="f9" y="f7"/>
                    </a:cubicBezTo>
                    <a:lnTo>
                      <a:pt x="f8" y="f7"/>
                    </a:lnTo>
                    <a:cubicBezTo>
                      <a:pt x="f11" y="f7"/>
                      <a:pt x="f5" y="f13"/>
                      <a:pt x="f5" y="f12"/>
                    </a:cubicBezTo>
                    <a:lnTo>
                      <a:pt x="f5" y="f8"/>
                    </a:lnTo>
                    <a:cubicBezTo>
                      <a:pt x="f5" y="f11"/>
                      <a:pt x="f11" y="f5"/>
                      <a:pt x="f8" y="f5"/>
                    </a:cubicBezTo>
                    <a:close/>
                  </a:path>
                </a:pathLst>
              </a:custGeom>
              <a:solidFill>
                <a:srgbClr val="7A5B4A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sp>
            <p:nvSpPr>
              <p:cNvPr id="25" name="Rectángulo 23">
                <a:extLst>
                  <a:ext uri="{FF2B5EF4-FFF2-40B4-BE49-F238E27FC236}">
                    <a16:creationId xmlns:a16="http://schemas.microsoft.com/office/drawing/2014/main" id="{B79F8CA9-9F12-9B80-54B2-59FB75FBAA87}"/>
                  </a:ext>
                </a:extLst>
              </p:cNvPr>
              <p:cNvSpPr/>
              <p:nvPr/>
            </p:nvSpPr>
            <p:spPr>
              <a:xfrm>
                <a:off x="132304" y="1791099"/>
                <a:ext cx="2247138" cy="292800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26" name="CuadroTexto 13">
              <a:extLst>
                <a:ext uri="{FF2B5EF4-FFF2-40B4-BE49-F238E27FC236}">
                  <a16:creationId xmlns:a16="http://schemas.microsoft.com/office/drawing/2014/main" id="{C1DEB392-57ED-873B-FE47-9229316FADC3}"/>
                </a:ext>
              </a:extLst>
            </p:cNvPr>
            <p:cNvSpPr txBox="1"/>
            <p:nvPr/>
          </p:nvSpPr>
          <p:spPr>
            <a:xfrm>
              <a:off x="124852" y="2190756"/>
              <a:ext cx="2268004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8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71.593</a:t>
              </a:r>
              <a:endParaRPr lang="es-CR" sz="2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27" name="Cuadro de texto 2">
              <a:extLst>
                <a:ext uri="{FF2B5EF4-FFF2-40B4-BE49-F238E27FC236}">
                  <a16:creationId xmlns:a16="http://schemas.microsoft.com/office/drawing/2014/main" id="{EC04DA0E-33AD-3652-0725-A9C76B0DF9E6}"/>
                </a:ext>
              </a:extLst>
            </p:cNvPr>
            <p:cNvSpPr txBox="1"/>
            <p:nvPr/>
          </p:nvSpPr>
          <p:spPr>
            <a:xfrm>
              <a:off x="246339" y="1773588"/>
              <a:ext cx="2021765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6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Remuneraciones</a:t>
              </a:r>
            </a:p>
          </p:txBody>
        </p:sp>
      </p:grpSp>
      <p:grpSp>
        <p:nvGrpSpPr>
          <p:cNvPr id="28" name="Grupo 30">
            <a:extLst>
              <a:ext uri="{FF2B5EF4-FFF2-40B4-BE49-F238E27FC236}">
                <a16:creationId xmlns:a16="http://schemas.microsoft.com/office/drawing/2014/main" id="{C017F707-5BA0-98A6-75C4-AA6D5A06C725}"/>
              </a:ext>
            </a:extLst>
          </p:cNvPr>
          <p:cNvGrpSpPr/>
          <p:nvPr/>
        </p:nvGrpSpPr>
        <p:grpSpPr>
          <a:xfrm>
            <a:off x="4961196" y="1591147"/>
            <a:ext cx="2268004" cy="1227682"/>
            <a:chOff x="4961196" y="1591147"/>
            <a:chExt cx="2268004" cy="1227682"/>
          </a:xfrm>
        </p:grpSpPr>
        <p:grpSp>
          <p:nvGrpSpPr>
            <p:cNvPr id="29" name="Grupo 31">
              <a:extLst>
                <a:ext uri="{FF2B5EF4-FFF2-40B4-BE49-F238E27FC236}">
                  <a16:creationId xmlns:a16="http://schemas.microsoft.com/office/drawing/2014/main" id="{C4EFC8EC-D81B-F662-A7E6-8E3D39FF4DAC}"/>
                </a:ext>
              </a:extLst>
            </p:cNvPr>
            <p:cNvGrpSpPr/>
            <p:nvPr/>
          </p:nvGrpSpPr>
          <p:grpSpPr>
            <a:xfrm>
              <a:off x="4961196" y="1591147"/>
              <a:ext cx="2267994" cy="1227682"/>
              <a:chOff x="4961196" y="1591147"/>
              <a:chExt cx="2267994" cy="1227682"/>
            </a:xfrm>
          </p:grpSpPr>
          <p:grpSp>
            <p:nvGrpSpPr>
              <p:cNvPr id="30" name="Grupo 34">
                <a:extLst>
                  <a:ext uri="{FF2B5EF4-FFF2-40B4-BE49-F238E27FC236}">
                    <a16:creationId xmlns:a16="http://schemas.microsoft.com/office/drawing/2014/main" id="{3EEB1B40-ABCE-CA14-BACE-DCA62996B037}"/>
                  </a:ext>
                </a:extLst>
              </p:cNvPr>
              <p:cNvGrpSpPr/>
              <p:nvPr/>
            </p:nvGrpSpPr>
            <p:grpSpPr>
              <a:xfrm>
                <a:off x="4961196" y="1591147"/>
                <a:ext cx="1079403" cy="1227664"/>
                <a:chOff x="4961196" y="1591147"/>
                <a:chExt cx="1079403" cy="1227664"/>
              </a:xfrm>
            </p:grpSpPr>
            <p:sp>
              <p:nvSpPr>
                <p:cNvPr id="31" name="Forma libre: forma 40">
                  <a:extLst>
                    <a:ext uri="{FF2B5EF4-FFF2-40B4-BE49-F238E27FC236}">
                      <a16:creationId xmlns:a16="http://schemas.microsoft.com/office/drawing/2014/main" id="{ECFCA378-715B-D361-4C9C-ECF2AC871E68}"/>
                    </a:ext>
                  </a:extLst>
                </p:cNvPr>
                <p:cNvSpPr/>
                <p:nvPr/>
              </p:nvSpPr>
              <p:spPr>
                <a:xfrm rot="10799991">
                  <a:off x="4961196" y="1625400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7A5B4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32" name="Rectángulo 41">
                  <a:extLst>
                    <a:ext uri="{FF2B5EF4-FFF2-40B4-BE49-F238E27FC236}">
                      <a16:creationId xmlns:a16="http://schemas.microsoft.com/office/drawing/2014/main" id="{AF3533E2-C6A7-C138-6183-8C947800140E}"/>
                    </a:ext>
                  </a:extLst>
                </p:cNvPr>
                <p:cNvSpPr/>
                <p:nvPr/>
              </p:nvSpPr>
              <p:spPr>
                <a:xfrm rot="10799991">
                  <a:off x="5668667" y="1591147"/>
                  <a:ext cx="371932" cy="1227664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grpSp>
            <p:nvGrpSpPr>
              <p:cNvPr id="33" name="Grupo 35">
                <a:extLst>
                  <a:ext uri="{FF2B5EF4-FFF2-40B4-BE49-F238E27FC236}">
                    <a16:creationId xmlns:a16="http://schemas.microsoft.com/office/drawing/2014/main" id="{9F32469F-0512-8280-95EB-95CD5B5F0BC1}"/>
                  </a:ext>
                </a:extLst>
              </p:cNvPr>
              <p:cNvGrpSpPr/>
              <p:nvPr/>
            </p:nvGrpSpPr>
            <p:grpSpPr>
              <a:xfrm>
                <a:off x="6149769" y="1591165"/>
                <a:ext cx="1079421" cy="1227664"/>
                <a:chOff x="6149769" y="1591165"/>
                <a:chExt cx="1079421" cy="1227664"/>
              </a:xfrm>
            </p:grpSpPr>
            <p:sp>
              <p:nvSpPr>
                <p:cNvPr id="34" name="Forma libre: forma 38">
                  <a:extLst>
                    <a:ext uri="{FF2B5EF4-FFF2-40B4-BE49-F238E27FC236}">
                      <a16:creationId xmlns:a16="http://schemas.microsoft.com/office/drawing/2014/main" id="{91160553-4C83-44C5-E85A-59FA795D1B47}"/>
                    </a:ext>
                  </a:extLst>
                </p:cNvPr>
                <p:cNvSpPr/>
                <p:nvPr/>
              </p:nvSpPr>
              <p:spPr>
                <a:xfrm>
                  <a:off x="6397727" y="1620444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7A5B4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35" name="Rectángulo 39">
                  <a:extLst>
                    <a:ext uri="{FF2B5EF4-FFF2-40B4-BE49-F238E27FC236}">
                      <a16:creationId xmlns:a16="http://schemas.microsoft.com/office/drawing/2014/main" id="{720A3514-AE98-8B1C-37D1-D4FD8B28C348}"/>
                    </a:ext>
                  </a:extLst>
                </p:cNvPr>
                <p:cNvSpPr/>
                <p:nvPr/>
              </p:nvSpPr>
              <p:spPr>
                <a:xfrm>
                  <a:off x="6149769" y="1591165"/>
                  <a:ext cx="371932" cy="1227664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sp>
            <p:nvSpPr>
              <p:cNvPr id="36" name="Forma libre: forma 36">
                <a:extLst>
                  <a:ext uri="{FF2B5EF4-FFF2-40B4-BE49-F238E27FC236}">
                    <a16:creationId xmlns:a16="http://schemas.microsoft.com/office/drawing/2014/main" id="{3D2B1B08-2A10-FC86-2865-D13F81019AB9}"/>
                  </a:ext>
                </a:extLst>
              </p:cNvPr>
              <p:cNvSpPr/>
              <p:nvPr/>
            </p:nvSpPr>
            <p:spPr>
              <a:xfrm>
                <a:off x="5036542" y="1703024"/>
                <a:ext cx="2112163" cy="98667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811294"/>
                  <a:gd name="f7" fmla="val 882944"/>
                  <a:gd name="f8" fmla="val 147160"/>
                  <a:gd name="f9" fmla="val 2664134"/>
                  <a:gd name="f10" fmla="val 2745408"/>
                  <a:gd name="f11" fmla="val 65886"/>
                  <a:gd name="f12" fmla="val 735784"/>
                  <a:gd name="f13" fmla="val 817058"/>
                  <a:gd name="f14" fmla="+- 0 0 -90"/>
                  <a:gd name="f15" fmla="*/ f3 1 2811294"/>
                  <a:gd name="f16" fmla="*/ f4 1 882944"/>
                  <a:gd name="f17" fmla="+- f7 0 f5"/>
                  <a:gd name="f18" fmla="+- f6 0 f5"/>
                  <a:gd name="f19" fmla="*/ f14 f0 1"/>
                  <a:gd name="f20" fmla="*/ f18 1 2811294"/>
                  <a:gd name="f21" fmla="*/ f17 1 882944"/>
                  <a:gd name="f22" fmla="*/ 147160 f18 1"/>
                  <a:gd name="f23" fmla="*/ 0 f17 1"/>
                  <a:gd name="f24" fmla="*/ 2664134 f18 1"/>
                  <a:gd name="f25" fmla="*/ 2811294 f18 1"/>
                  <a:gd name="f26" fmla="*/ 147160 f17 1"/>
                  <a:gd name="f27" fmla="*/ 735784 f17 1"/>
                  <a:gd name="f28" fmla="*/ 882944 f17 1"/>
                  <a:gd name="f29" fmla="*/ 0 f18 1"/>
                  <a:gd name="f30" fmla="*/ f19 1 f2"/>
                  <a:gd name="f31" fmla="*/ f22 1 2811294"/>
                  <a:gd name="f32" fmla="*/ f23 1 882944"/>
                  <a:gd name="f33" fmla="*/ f24 1 2811294"/>
                  <a:gd name="f34" fmla="*/ f25 1 2811294"/>
                  <a:gd name="f35" fmla="*/ f26 1 882944"/>
                  <a:gd name="f36" fmla="*/ f27 1 882944"/>
                  <a:gd name="f37" fmla="*/ f28 1 882944"/>
                  <a:gd name="f38" fmla="*/ f29 1 2811294"/>
                  <a:gd name="f39" fmla="*/ f5 1 f20"/>
                  <a:gd name="f40" fmla="*/ f6 1 f20"/>
                  <a:gd name="f41" fmla="*/ f5 1 f21"/>
                  <a:gd name="f42" fmla="*/ f7 1 f21"/>
                  <a:gd name="f43" fmla="+- f30 0 f1"/>
                  <a:gd name="f44" fmla="*/ f31 1 f20"/>
                  <a:gd name="f45" fmla="*/ f32 1 f21"/>
                  <a:gd name="f46" fmla="*/ f33 1 f20"/>
                  <a:gd name="f47" fmla="*/ f34 1 f20"/>
                  <a:gd name="f48" fmla="*/ f35 1 f21"/>
                  <a:gd name="f49" fmla="*/ f36 1 f21"/>
                  <a:gd name="f50" fmla="*/ f37 1 f21"/>
                  <a:gd name="f51" fmla="*/ f38 1 f20"/>
                  <a:gd name="f52" fmla="*/ f39 f15 1"/>
                  <a:gd name="f53" fmla="*/ f40 f15 1"/>
                  <a:gd name="f54" fmla="*/ f42 f16 1"/>
                  <a:gd name="f55" fmla="*/ f41 f16 1"/>
                  <a:gd name="f56" fmla="*/ f44 f15 1"/>
                  <a:gd name="f57" fmla="*/ f45 f16 1"/>
                  <a:gd name="f58" fmla="*/ f46 f15 1"/>
                  <a:gd name="f59" fmla="*/ f47 f15 1"/>
                  <a:gd name="f60" fmla="*/ f48 f16 1"/>
                  <a:gd name="f61" fmla="*/ f49 f16 1"/>
                  <a:gd name="f62" fmla="*/ f50 f16 1"/>
                  <a:gd name="f63" fmla="*/ f51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3">
                    <a:pos x="f56" y="f57"/>
                  </a:cxn>
                  <a:cxn ang="f43">
                    <a:pos x="f58" y="f57"/>
                  </a:cxn>
                  <a:cxn ang="f43">
                    <a:pos x="f59" y="f60"/>
                  </a:cxn>
                  <a:cxn ang="f43">
                    <a:pos x="f59" y="f61"/>
                  </a:cxn>
                  <a:cxn ang="f43">
                    <a:pos x="f58" y="f62"/>
                  </a:cxn>
                  <a:cxn ang="f43">
                    <a:pos x="f56" y="f62"/>
                  </a:cxn>
                  <a:cxn ang="f43">
                    <a:pos x="f63" y="f61"/>
                  </a:cxn>
                  <a:cxn ang="f43">
                    <a:pos x="f63" y="f60"/>
                  </a:cxn>
                  <a:cxn ang="f43">
                    <a:pos x="f56" y="f57"/>
                  </a:cxn>
                </a:cxnLst>
                <a:rect l="f52" t="f55" r="f53" b="f54"/>
                <a:pathLst>
                  <a:path w="2811294" h="882944">
                    <a:moveTo>
                      <a:pt x="f8" y="f5"/>
                    </a:moveTo>
                    <a:lnTo>
                      <a:pt x="f9" y="f5"/>
                    </a:lnTo>
                    <a:cubicBezTo>
                      <a:pt x="f10" y="f5"/>
                      <a:pt x="f6" y="f11"/>
                      <a:pt x="f6" y="f8"/>
                    </a:cubicBezTo>
                    <a:lnTo>
                      <a:pt x="f6" y="f12"/>
                    </a:lnTo>
                    <a:cubicBezTo>
                      <a:pt x="f6" y="f13"/>
                      <a:pt x="f10" y="f7"/>
                      <a:pt x="f9" y="f7"/>
                    </a:cubicBezTo>
                    <a:lnTo>
                      <a:pt x="f8" y="f7"/>
                    </a:lnTo>
                    <a:cubicBezTo>
                      <a:pt x="f11" y="f7"/>
                      <a:pt x="f5" y="f13"/>
                      <a:pt x="f5" y="f12"/>
                    </a:cubicBezTo>
                    <a:lnTo>
                      <a:pt x="f5" y="f8"/>
                    </a:lnTo>
                    <a:cubicBezTo>
                      <a:pt x="f5" y="f11"/>
                      <a:pt x="f11" y="f5"/>
                      <a:pt x="f8" y="f5"/>
                    </a:cubicBezTo>
                    <a:close/>
                  </a:path>
                </a:pathLst>
              </a:custGeom>
              <a:solidFill>
                <a:srgbClr val="7A5B4A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sp>
            <p:nvSpPr>
              <p:cNvPr id="37" name="Rectángulo 37">
                <a:extLst>
                  <a:ext uri="{FF2B5EF4-FFF2-40B4-BE49-F238E27FC236}">
                    <a16:creationId xmlns:a16="http://schemas.microsoft.com/office/drawing/2014/main" id="{C526D1EA-7470-D15A-B62E-B6F9247DFD5B}"/>
                  </a:ext>
                </a:extLst>
              </p:cNvPr>
              <p:cNvSpPr/>
              <p:nvPr/>
            </p:nvSpPr>
            <p:spPr>
              <a:xfrm>
                <a:off x="4968648" y="1791099"/>
                <a:ext cx="2247138" cy="292800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38" name="CuadroTexto 32">
              <a:extLst>
                <a:ext uri="{FF2B5EF4-FFF2-40B4-BE49-F238E27FC236}">
                  <a16:creationId xmlns:a16="http://schemas.microsoft.com/office/drawing/2014/main" id="{7F2B0EE7-0F80-3A44-DBC0-370282A3FC33}"/>
                </a:ext>
              </a:extLst>
            </p:cNvPr>
            <p:cNvSpPr txBox="1"/>
            <p:nvPr/>
          </p:nvSpPr>
          <p:spPr>
            <a:xfrm>
              <a:off x="4961196" y="2190756"/>
              <a:ext cx="2268004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8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18.799</a:t>
              </a:r>
              <a:endParaRPr lang="es-CR" sz="2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39" name="Cuadro de texto 2">
              <a:extLst>
                <a:ext uri="{FF2B5EF4-FFF2-40B4-BE49-F238E27FC236}">
                  <a16:creationId xmlns:a16="http://schemas.microsoft.com/office/drawing/2014/main" id="{B706F61A-41C6-5158-A49A-2FB628AF98C4}"/>
                </a:ext>
              </a:extLst>
            </p:cNvPr>
            <p:cNvSpPr txBox="1"/>
            <p:nvPr/>
          </p:nvSpPr>
          <p:spPr>
            <a:xfrm>
              <a:off x="5082683" y="1773588"/>
              <a:ext cx="2021765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6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Materiales y Suministros</a:t>
              </a:r>
            </a:p>
          </p:txBody>
        </p:sp>
      </p:grpSp>
      <p:grpSp>
        <p:nvGrpSpPr>
          <p:cNvPr id="40" name="Grupo 42">
            <a:extLst>
              <a:ext uri="{FF2B5EF4-FFF2-40B4-BE49-F238E27FC236}">
                <a16:creationId xmlns:a16="http://schemas.microsoft.com/office/drawing/2014/main" id="{658D789A-CFE4-B500-9B01-DCA8CAD76043}"/>
              </a:ext>
            </a:extLst>
          </p:cNvPr>
          <p:cNvGrpSpPr/>
          <p:nvPr/>
        </p:nvGrpSpPr>
        <p:grpSpPr>
          <a:xfrm>
            <a:off x="2543019" y="1591165"/>
            <a:ext cx="2268004" cy="1227664"/>
            <a:chOff x="2543019" y="1591165"/>
            <a:chExt cx="2268004" cy="1227664"/>
          </a:xfrm>
        </p:grpSpPr>
        <p:grpSp>
          <p:nvGrpSpPr>
            <p:cNvPr id="41" name="Grupo 43">
              <a:extLst>
                <a:ext uri="{FF2B5EF4-FFF2-40B4-BE49-F238E27FC236}">
                  <a16:creationId xmlns:a16="http://schemas.microsoft.com/office/drawing/2014/main" id="{D74E9382-659D-61DE-1F59-C46E10768588}"/>
                </a:ext>
              </a:extLst>
            </p:cNvPr>
            <p:cNvGrpSpPr/>
            <p:nvPr/>
          </p:nvGrpSpPr>
          <p:grpSpPr>
            <a:xfrm>
              <a:off x="2543019" y="1591165"/>
              <a:ext cx="2267995" cy="1227664"/>
              <a:chOff x="2543019" y="1591165"/>
              <a:chExt cx="2267995" cy="1227664"/>
            </a:xfrm>
          </p:grpSpPr>
          <p:grpSp>
            <p:nvGrpSpPr>
              <p:cNvPr id="42" name="Grupo 46">
                <a:extLst>
                  <a:ext uri="{FF2B5EF4-FFF2-40B4-BE49-F238E27FC236}">
                    <a16:creationId xmlns:a16="http://schemas.microsoft.com/office/drawing/2014/main" id="{B395E8B2-E1B1-1225-48AB-13320646662A}"/>
                  </a:ext>
                </a:extLst>
              </p:cNvPr>
              <p:cNvGrpSpPr/>
              <p:nvPr/>
            </p:nvGrpSpPr>
            <p:grpSpPr>
              <a:xfrm>
                <a:off x="2543019" y="1591165"/>
                <a:ext cx="1079412" cy="1227664"/>
                <a:chOff x="2543019" y="1591165"/>
                <a:chExt cx="1079412" cy="1227664"/>
              </a:xfrm>
            </p:grpSpPr>
            <p:sp>
              <p:nvSpPr>
                <p:cNvPr id="43" name="Forma libre: forma 52">
                  <a:extLst>
                    <a:ext uri="{FF2B5EF4-FFF2-40B4-BE49-F238E27FC236}">
                      <a16:creationId xmlns:a16="http://schemas.microsoft.com/office/drawing/2014/main" id="{9033895D-9F30-12BD-BE2F-18518BEC9B64}"/>
                    </a:ext>
                  </a:extLst>
                </p:cNvPr>
                <p:cNvSpPr/>
                <p:nvPr/>
              </p:nvSpPr>
              <p:spPr>
                <a:xfrm rot="10799991">
                  <a:off x="2543019" y="1625400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7A5B4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44" name="Rectángulo 53">
                  <a:extLst>
                    <a:ext uri="{FF2B5EF4-FFF2-40B4-BE49-F238E27FC236}">
                      <a16:creationId xmlns:a16="http://schemas.microsoft.com/office/drawing/2014/main" id="{1467CD33-169E-1161-CC07-7E987B44BA09}"/>
                    </a:ext>
                  </a:extLst>
                </p:cNvPr>
                <p:cNvSpPr/>
                <p:nvPr/>
              </p:nvSpPr>
              <p:spPr>
                <a:xfrm rot="10799991">
                  <a:off x="3250499" y="1591165"/>
                  <a:ext cx="371932" cy="1227664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grpSp>
            <p:nvGrpSpPr>
              <p:cNvPr id="45" name="Grupo 47">
                <a:extLst>
                  <a:ext uri="{FF2B5EF4-FFF2-40B4-BE49-F238E27FC236}">
                    <a16:creationId xmlns:a16="http://schemas.microsoft.com/office/drawing/2014/main" id="{2E0DF3BF-7FA7-DE09-A788-87AFBB8C7036}"/>
                  </a:ext>
                </a:extLst>
              </p:cNvPr>
              <p:cNvGrpSpPr/>
              <p:nvPr/>
            </p:nvGrpSpPr>
            <p:grpSpPr>
              <a:xfrm>
                <a:off x="3731602" y="1591165"/>
                <a:ext cx="1079412" cy="1227664"/>
                <a:chOff x="3731602" y="1591165"/>
                <a:chExt cx="1079412" cy="1227664"/>
              </a:xfrm>
            </p:grpSpPr>
            <p:sp>
              <p:nvSpPr>
                <p:cNvPr id="46" name="Forma libre: forma 50">
                  <a:extLst>
                    <a:ext uri="{FF2B5EF4-FFF2-40B4-BE49-F238E27FC236}">
                      <a16:creationId xmlns:a16="http://schemas.microsoft.com/office/drawing/2014/main" id="{BD20E35C-1C80-583A-2B57-702B8ED24E89}"/>
                    </a:ext>
                  </a:extLst>
                </p:cNvPr>
                <p:cNvSpPr/>
                <p:nvPr/>
              </p:nvSpPr>
              <p:spPr>
                <a:xfrm>
                  <a:off x="3979551" y="1620444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7A5B4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47" name="Rectángulo 51">
                  <a:extLst>
                    <a:ext uri="{FF2B5EF4-FFF2-40B4-BE49-F238E27FC236}">
                      <a16:creationId xmlns:a16="http://schemas.microsoft.com/office/drawing/2014/main" id="{238FF6A0-DA00-C4D1-997A-8653C920506E}"/>
                    </a:ext>
                  </a:extLst>
                </p:cNvPr>
                <p:cNvSpPr/>
                <p:nvPr/>
              </p:nvSpPr>
              <p:spPr>
                <a:xfrm>
                  <a:off x="3731602" y="1591165"/>
                  <a:ext cx="371932" cy="1227664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sp>
            <p:nvSpPr>
              <p:cNvPr id="48" name="Forma libre: forma 48">
                <a:extLst>
                  <a:ext uri="{FF2B5EF4-FFF2-40B4-BE49-F238E27FC236}">
                    <a16:creationId xmlns:a16="http://schemas.microsoft.com/office/drawing/2014/main" id="{C233EC21-C6D6-60ED-A05B-8ECFE85546EE}"/>
                  </a:ext>
                </a:extLst>
              </p:cNvPr>
              <p:cNvSpPr/>
              <p:nvPr/>
            </p:nvSpPr>
            <p:spPr>
              <a:xfrm>
                <a:off x="2618375" y="1703024"/>
                <a:ext cx="2112163" cy="98667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811294"/>
                  <a:gd name="f7" fmla="val 882944"/>
                  <a:gd name="f8" fmla="val 147160"/>
                  <a:gd name="f9" fmla="val 2664134"/>
                  <a:gd name="f10" fmla="val 2745408"/>
                  <a:gd name="f11" fmla="val 65886"/>
                  <a:gd name="f12" fmla="val 735784"/>
                  <a:gd name="f13" fmla="val 817058"/>
                  <a:gd name="f14" fmla="+- 0 0 -90"/>
                  <a:gd name="f15" fmla="*/ f3 1 2811294"/>
                  <a:gd name="f16" fmla="*/ f4 1 882944"/>
                  <a:gd name="f17" fmla="+- f7 0 f5"/>
                  <a:gd name="f18" fmla="+- f6 0 f5"/>
                  <a:gd name="f19" fmla="*/ f14 f0 1"/>
                  <a:gd name="f20" fmla="*/ f18 1 2811294"/>
                  <a:gd name="f21" fmla="*/ f17 1 882944"/>
                  <a:gd name="f22" fmla="*/ 147160 f18 1"/>
                  <a:gd name="f23" fmla="*/ 0 f17 1"/>
                  <a:gd name="f24" fmla="*/ 2664134 f18 1"/>
                  <a:gd name="f25" fmla="*/ 2811294 f18 1"/>
                  <a:gd name="f26" fmla="*/ 147160 f17 1"/>
                  <a:gd name="f27" fmla="*/ 735784 f17 1"/>
                  <a:gd name="f28" fmla="*/ 882944 f17 1"/>
                  <a:gd name="f29" fmla="*/ 0 f18 1"/>
                  <a:gd name="f30" fmla="*/ f19 1 f2"/>
                  <a:gd name="f31" fmla="*/ f22 1 2811294"/>
                  <a:gd name="f32" fmla="*/ f23 1 882944"/>
                  <a:gd name="f33" fmla="*/ f24 1 2811294"/>
                  <a:gd name="f34" fmla="*/ f25 1 2811294"/>
                  <a:gd name="f35" fmla="*/ f26 1 882944"/>
                  <a:gd name="f36" fmla="*/ f27 1 882944"/>
                  <a:gd name="f37" fmla="*/ f28 1 882944"/>
                  <a:gd name="f38" fmla="*/ f29 1 2811294"/>
                  <a:gd name="f39" fmla="*/ f5 1 f20"/>
                  <a:gd name="f40" fmla="*/ f6 1 f20"/>
                  <a:gd name="f41" fmla="*/ f5 1 f21"/>
                  <a:gd name="f42" fmla="*/ f7 1 f21"/>
                  <a:gd name="f43" fmla="+- f30 0 f1"/>
                  <a:gd name="f44" fmla="*/ f31 1 f20"/>
                  <a:gd name="f45" fmla="*/ f32 1 f21"/>
                  <a:gd name="f46" fmla="*/ f33 1 f20"/>
                  <a:gd name="f47" fmla="*/ f34 1 f20"/>
                  <a:gd name="f48" fmla="*/ f35 1 f21"/>
                  <a:gd name="f49" fmla="*/ f36 1 f21"/>
                  <a:gd name="f50" fmla="*/ f37 1 f21"/>
                  <a:gd name="f51" fmla="*/ f38 1 f20"/>
                  <a:gd name="f52" fmla="*/ f39 f15 1"/>
                  <a:gd name="f53" fmla="*/ f40 f15 1"/>
                  <a:gd name="f54" fmla="*/ f42 f16 1"/>
                  <a:gd name="f55" fmla="*/ f41 f16 1"/>
                  <a:gd name="f56" fmla="*/ f44 f15 1"/>
                  <a:gd name="f57" fmla="*/ f45 f16 1"/>
                  <a:gd name="f58" fmla="*/ f46 f15 1"/>
                  <a:gd name="f59" fmla="*/ f47 f15 1"/>
                  <a:gd name="f60" fmla="*/ f48 f16 1"/>
                  <a:gd name="f61" fmla="*/ f49 f16 1"/>
                  <a:gd name="f62" fmla="*/ f50 f16 1"/>
                  <a:gd name="f63" fmla="*/ f51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3">
                    <a:pos x="f56" y="f57"/>
                  </a:cxn>
                  <a:cxn ang="f43">
                    <a:pos x="f58" y="f57"/>
                  </a:cxn>
                  <a:cxn ang="f43">
                    <a:pos x="f59" y="f60"/>
                  </a:cxn>
                  <a:cxn ang="f43">
                    <a:pos x="f59" y="f61"/>
                  </a:cxn>
                  <a:cxn ang="f43">
                    <a:pos x="f58" y="f62"/>
                  </a:cxn>
                  <a:cxn ang="f43">
                    <a:pos x="f56" y="f62"/>
                  </a:cxn>
                  <a:cxn ang="f43">
                    <a:pos x="f63" y="f61"/>
                  </a:cxn>
                  <a:cxn ang="f43">
                    <a:pos x="f63" y="f60"/>
                  </a:cxn>
                  <a:cxn ang="f43">
                    <a:pos x="f56" y="f57"/>
                  </a:cxn>
                </a:cxnLst>
                <a:rect l="f52" t="f55" r="f53" b="f54"/>
                <a:pathLst>
                  <a:path w="2811294" h="882944">
                    <a:moveTo>
                      <a:pt x="f8" y="f5"/>
                    </a:moveTo>
                    <a:lnTo>
                      <a:pt x="f9" y="f5"/>
                    </a:lnTo>
                    <a:cubicBezTo>
                      <a:pt x="f10" y="f5"/>
                      <a:pt x="f6" y="f11"/>
                      <a:pt x="f6" y="f8"/>
                    </a:cubicBezTo>
                    <a:lnTo>
                      <a:pt x="f6" y="f12"/>
                    </a:lnTo>
                    <a:cubicBezTo>
                      <a:pt x="f6" y="f13"/>
                      <a:pt x="f10" y="f7"/>
                      <a:pt x="f9" y="f7"/>
                    </a:cubicBezTo>
                    <a:lnTo>
                      <a:pt x="f8" y="f7"/>
                    </a:lnTo>
                    <a:cubicBezTo>
                      <a:pt x="f11" y="f7"/>
                      <a:pt x="f5" y="f13"/>
                      <a:pt x="f5" y="f12"/>
                    </a:cubicBezTo>
                    <a:lnTo>
                      <a:pt x="f5" y="f8"/>
                    </a:lnTo>
                    <a:cubicBezTo>
                      <a:pt x="f5" y="f11"/>
                      <a:pt x="f11" y="f5"/>
                      <a:pt x="f8" y="f5"/>
                    </a:cubicBezTo>
                    <a:close/>
                  </a:path>
                </a:pathLst>
              </a:custGeom>
              <a:solidFill>
                <a:srgbClr val="7A5B4A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sp>
            <p:nvSpPr>
              <p:cNvPr id="49" name="Rectángulo 49">
                <a:extLst>
                  <a:ext uri="{FF2B5EF4-FFF2-40B4-BE49-F238E27FC236}">
                    <a16:creationId xmlns:a16="http://schemas.microsoft.com/office/drawing/2014/main" id="{CCB90EEB-78A9-53A6-04D2-65EA992353B3}"/>
                  </a:ext>
                </a:extLst>
              </p:cNvPr>
              <p:cNvSpPr/>
              <p:nvPr/>
            </p:nvSpPr>
            <p:spPr>
              <a:xfrm>
                <a:off x="2550471" y="1791099"/>
                <a:ext cx="2247138" cy="292800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50" name="CuadroTexto 44">
              <a:extLst>
                <a:ext uri="{FF2B5EF4-FFF2-40B4-BE49-F238E27FC236}">
                  <a16:creationId xmlns:a16="http://schemas.microsoft.com/office/drawing/2014/main" id="{E5B7386A-52D7-BE5C-1381-1F448A2B30DB}"/>
                </a:ext>
              </a:extLst>
            </p:cNvPr>
            <p:cNvSpPr txBox="1"/>
            <p:nvPr/>
          </p:nvSpPr>
          <p:spPr>
            <a:xfrm>
              <a:off x="2543019" y="2190756"/>
              <a:ext cx="2268004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8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714.248</a:t>
              </a:r>
              <a:endParaRPr lang="es-CR" sz="2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51" name="Cuadro de texto 2">
              <a:extLst>
                <a:ext uri="{FF2B5EF4-FFF2-40B4-BE49-F238E27FC236}">
                  <a16:creationId xmlns:a16="http://schemas.microsoft.com/office/drawing/2014/main" id="{5CB66A29-E2CF-87F4-A4B0-CA20EE8794B6}"/>
                </a:ext>
              </a:extLst>
            </p:cNvPr>
            <p:cNvSpPr txBox="1"/>
            <p:nvPr/>
          </p:nvSpPr>
          <p:spPr>
            <a:xfrm>
              <a:off x="2664515" y="1773588"/>
              <a:ext cx="2021765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6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Servicios</a:t>
              </a:r>
            </a:p>
          </p:txBody>
        </p:sp>
      </p:grpSp>
      <p:grpSp>
        <p:nvGrpSpPr>
          <p:cNvPr id="52" name="Grupo 54">
            <a:extLst>
              <a:ext uri="{FF2B5EF4-FFF2-40B4-BE49-F238E27FC236}">
                <a16:creationId xmlns:a16="http://schemas.microsoft.com/office/drawing/2014/main" id="{6E2DE64B-C228-059F-F296-313E2B47F7A5}"/>
              </a:ext>
            </a:extLst>
          </p:cNvPr>
          <p:cNvGrpSpPr/>
          <p:nvPr/>
        </p:nvGrpSpPr>
        <p:grpSpPr>
          <a:xfrm>
            <a:off x="7379363" y="1571716"/>
            <a:ext cx="2268004" cy="1227664"/>
            <a:chOff x="7379363" y="1571716"/>
            <a:chExt cx="2268004" cy="1227664"/>
          </a:xfrm>
        </p:grpSpPr>
        <p:grpSp>
          <p:nvGrpSpPr>
            <p:cNvPr id="53" name="Grupo 55">
              <a:extLst>
                <a:ext uri="{FF2B5EF4-FFF2-40B4-BE49-F238E27FC236}">
                  <a16:creationId xmlns:a16="http://schemas.microsoft.com/office/drawing/2014/main" id="{E4A3B44F-1FCA-5DFA-AD26-BDFBC14E647C}"/>
                </a:ext>
              </a:extLst>
            </p:cNvPr>
            <p:cNvGrpSpPr/>
            <p:nvPr/>
          </p:nvGrpSpPr>
          <p:grpSpPr>
            <a:xfrm>
              <a:off x="7379363" y="1571716"/>
              <a:ext cx="2267994" cy="1227664"/>
              <a:chOff x="7379363" y="1571716"/>
              <a:chExt cx="2267994" cy="1227664"/>
            </a:xfrm>
          </p:grpSpPr>
          <p:grpSp>
            <p:nvGrpSpPr>
              <p:cNvPr id="54" name="Grupo 60">
                <a:extLst>
                  <a:ext uri="{FF2B5EF4-FFF2-40B4-BE49-F238E27FC236}">
                    <a16:creationId xmlns:a16="http://schemas.microsoft.com/office/drawing/2014/main" id="{F9954933-05D1-24B3-1029-60C9BF58771E}"/>
                  </a:ext>
                </a:extLst>
              </p:cNvPr>
              <p:cNvGrpSpPr/>
              <p:nvPr/>
            </p:nvGrpSpPr>
            <p:grpSpPr>
              <a:xfrm>
                <a:off x="7379363" y="1571716"/>
                <a:ext cx="1079403" cy="1227664"/>
                <a:chOff x="7379363" y="1571716"/>
                <a:chExt cx="1079403" cy="1227664"/>
              </a:xfrm>
            </p:grpSpPr>
            <p:sp>
              <p:nvSpPr>
                <p:cNvPr id="55" name="Forma libre: forma 73">
                  <a:extLst>
                    <a:ext uri="{FF2B5EF4-FFF2-40B4-BE49-F238E27FC236}">
                      <a16:creationId xmlns:a16="http://schemas.microsoft.com/office/drawing/2014/main" id="{5C688B18-9299-B491-6308-830CF33B2877}"/>
                    </a:ext>
                  </a:extLst>
                </p:cNvPr>
                <p:cNvSpPr/>
                <p:nvPr/>
              </p:nvSpPr>
              <p:spPr>
                <a:xfrm rot="10799991">
                  <a:off x="7379363" y="1596130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7A5B4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56" name="Rectángulo 74">
                  <a:extLst>
                    <a:ext uri="{FF2B5EF4-FFF2-40B4-BE49-F238E27FC236}">
                      <a16:creationId xmlns:a16="http://schemas.microsoft.com/office/drawing/2014/main" id="{F20A4012-7800-5586-F1A6-6FE65F36DC9C}"/>
                    </a:ext>
                  </a:extLst>
                </p:cNvPr>
                <p:cNvSpPr/>
                <p:nvPr/>
              </p:nvSpPr>
              <p:spPr>
                <a:xfrm rot="10799991">
                  <a:off x="8086834" y="1571716"/>
                  <a:ext cx="371932" cy="1227664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grpSp>
            <p:nvGrpSpPr>
              <p:cNvPr id="57" name="Grupo 61">
                <a:extLst>
                  <a:ext uri="{FF2B5EF4-FFF2-40B4-BE49-F238E27FC236}">
                    <a16:creationId xmlns:a16="http://schemas.microsoft.com/office/drawing/2014/main" id="{17B2A831-730C-DF01-FA9A-57310FA8FCD5}"/>
                  </a:ext>
                </a:extLst>
              </p:cNvPr>
              <p:cNvGrpSpPr/>
              <p:nvPr/>
            </p:nvGrpSpPr>
            <p:grpSpPr>
              <a:xfrm>
                <a:off x="8567946" y="1571725"/>
                <a:ext cx="1079411" cy="1225131"/>
                <a:chOff x="8567946" y="1571725"/>
                <a:chExt cx="1079411" cy="1225131"/>
              </a:xfrm>
            </p:grpSpPr>
            <p:sp>
              <p:nvSpPr>
                <p:cNvPr id="58" name="Forma libre: forma 71">
                  <a:extLst>
                    <a:ext uri="{FF2B5EF4-FFF2-40B4-BE49-F238E27FC236}">
                      <a16:creationId xmlns:a16="http://schemas.microsoft.com/office/drawing/2014/main" id="{ABF18525-DA1C-2150-562D-8E09F495352C}"/>
                    </a:ext>
                  </a:extLst>
                </p:cNvPr>
                <p:cNvSpPr/>
                <p:nvPr/>
              </p:nvSpPr>
              <p:spPr>
                <a:xfrm>
                  <a:off x="8815894" y="1591165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7A5B4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59" name="Rectángulo 72">
                  <a:extLst>
                    <a:ext uri="{FF2B5EF4-FFF2-40B4-BE49-F238E27FC236}">
                      <a16:creationId xmlns:a16="http://schemas.microsoft.com/office/drawing/2014/main" id="{F3A03498-4B49-4550-7004-9927902DAE18}"/>
                    </a:ext>
                  </a:extLst>
                </p:cNvPr>
                <p:cNvSpPr/>
                <p:nvPr/>
              </p:nvSpPr>
              <p:spPr>
                <a:xfrm>
                  <a:off x="8567946" y="1571725"/>
                  <a:ext cx="371932" cy="1225131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sp>
            <p:nvSpPr>
              <p:cNvPr id="60" name="Forma libre: forma 63">
                <a:extLst>
                  <a:ext uri="{FF2B5EF4-FFF2-40B4-BE49-F238E27FC236}">
                    <a16:creationId xmlns:a16="http://schemas.microsoft.com/office/drawing/2014/main" id="{54766308-E20C-DE25-A770-94153F67F607}"/>
                  </a:ext>
                </a:extLst>
              </p:cNvPr>
              <p:cNvSpPr/>
              <p:nvPr/>
            </p:nvSpPr>
            <p:spPr>
              <a:xfrm>
                <a:off x="7454719" y="1673745"/>
                <a:ext cx="2112163" cy="98667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811294"/>
                  <a:gd name="f7" fmla="val 882944"/>
                  <a:gd name="f8" fmla="val 147160"/>
                  <a:gd name="f9" fmla="val 2664134"/>
                  <a:gd name="f10" fmla="val 2745408"/>
                  <a:gd name="f11" fmla="val 65886"/>
                  <a:gd name="f12" fmla="val 735784"/>
                  <a:gd name="f13" fmla="val 817058"/>
                  <a:gd name="f14" fmla="+- 0 0 -90"/>
                  <a:gd name="f15" fmla="*/ f3 1 2811294"/>
                  <a:gd name="f16" fmla="*/ f4 1 882944"/>
                  <a:gd name="f17" fmla="+- f7 0 f5"/>
                  <a:gd name="f18" fmla="+- f6 0 f5"/>
                  <a:gd name="f19" fmla="*/ f14 f0 1"/>
                  <a:gd name="f20" fmla="*/ f18 1 2811294"/>
                  <a:gd name="f21" fmla="*/ f17 1 882944"/>
                  <a:gd name="f22" fmla="*/ 147160 f18 1"/>
                  <a:gd name="f23" fmla="*/ 0 f17 1"/>
                  <a:gd name="f24" fmla="*/ 2664134 f18 1"/>
                  <a:gd name="f25" fmla="*/ 2811294 f18 1"/>
                  <a:gd name="f26" fmla="*/ 147160 f17 1"/>
                  <a:gd name="f27" fmla="*/ 735784 f17 1"/>
                  <a:gd name="f28" fmla="*/ 882944 f17 1"/>
                  <a:gd name="f29" fmla="*/ 0 f18 1"/>
                  <a:gd name="f30" fmla="*/ f19 1 f2"/>
                  <a:gd name="f31" fmla="*/ f22 1 2811294"/>
                  <a:gd name="f32" fmla="*/ f23 1 882944"/>
                  <a:gd name="f33" fmla="*/ f24 1 2811294"/>
                  <a:gd name="f34" fmla="*/ f25 1 2811294"/>
                  <a:gd name="f35" fmla="*/ f26 1 882944"/>
                  <a:gd name="f36" fmla="*/ f27 1 882944"/>
                  <a:gd name="f37" fmla="*/ f28 1 882944"/>
                  <a:gd name="f38" fmla="*/ f29 1 2811294"/>
                  <a:gd name="f39" fmla="*/ f5 1 f20"/>
                  <a:gd name="f40" fmla="*/ f6 1 f20"/>
                  <a:gd name="f41" fmla="*/ f5 1 f21"/>
                  <a:gd name="f42" fmla="*/ f7 1 f21"/>
                  <a:gd name="f43" fmla="+- f30 0 f1"/>
                  <a:gd name="f44" fmla="*/ f31 1 f20"/>
                  <a:gd name="f45" fmla="*/ f32 1 f21"/>
                  <a:gd name="f46" fmla="*/ f33 1 f20"/>
                  <a:gd name="f47" fmla="*/ f34 1 f20"/>
                  <a:gd name="f48" fmla="*/ f35 1 f21"/>
                  <a:gd name="f49" fmla="*/ f36 1 f21"/>
                  <a:gd name="f50" fmla="*/ f37 1 f21"/>
                  <a:gd name="f51" fmla="*/ f38 1 f20"/>
                  <a:gd name="f52" fmla="*/ f39 f15 1"/>
                  <a:gd name="f53" fmla="*/ f40 f15 1"/>
                  <a:gd name="f54" fmla="*/ f42 f16 1"/>
                  <a:gd name="f55" fmla="*/ f41 f16 1"/>
                  <a:gd name="f56" fmla="*/ f44 f15 1"/>
                  <a:gd name="f57" fmla="*/ f45 f16 1"/>
                  <a:gd name="f58" fmla="*/ f46 f15 1"/>
                  <a:gd name="f59" fmla="*/ f47 f15 1"/>
                  <a:gd name="f60" fmla="*/ f48 f16 1"/>
                  <a:gd name="f61" fmla="*/ f49 f16 1"/>
                  <a:gd name="f62" fmla="*/ f50 f16 1"/>
                  <a:gd name="f63" fmla="*/ f51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3">
                    <a:pos x="f56" y="f57"/>
                  </a:cxn>
                  <a:cxn ang="f43">
                    <a:pos x="f58" y="f57"/>
                  </a:cxn>
                  <a:cxn ang="f43">
                    <a:pos x="f59" y="f60"/>
                  </a:cxn>
                  <a:cxn ang="f43">
                    <a:pos x="f59" y="f61"/>
                  </a:cxn>
                  <a:cxn ang="f43">
                    <a:pos x="f58" y="f62"/>
                  </a:cxn>
                  <a:cxn ang="f43">
                    <a:pos x="f56" y="f62"/>
                  </a:cxn>
                  <a:cxn ang="f43">
                    <a:pos x="f63" y="f61"/>
                  </a:cxn>
                  <a:cxn ang="f43">
                    <a:pos x="f63" y="f60"/>
                  </a:cxn>
                  <a:cxn ang="f43">
                    <a:pos x="f56" y="f57"/>
                  </a:cxn>
                </a:cxnLst>
                <a:rect l="f52" t="f55" r="f53" b="f54"/>
                <a:pathLst>
                  <a:path w="2811294" h="882944">
                    <a:moveTo>
                      <a:pt x="f8" y="f5"/>
                    </a:moveTo>
                    <a:lnTo>
                      <a:pt x="f9" y="f5"/>
                    </a:lnTo>
                    <a:cubicBezTo>
                      <a:pt x="f10" y="f5"/>
                      <a:pt x="f6" y="f11"/>
                      <a:pt x="f6" y="f8"/>
                    </a:cubicBezTo>
                    <a:lnTo>
                      <a:pt x="f6" y="f12"/>
                    </a:lnTo>
                    <a:cubicBezTo>
                      <a:pt x="f6" y="f13"/>
                      <a:pt x="f10" y="f7"/>
                      <a:pt x="f9" y="f7"/>
                    </a:cubicBezTo>
                    <a:lnTo>
                      <a:pt x="f8" y="f7"/>
                    </a:lnTo>
                    <a:cubicBezTo>
                      <a:pt x="f11" y="f7"/>
                      <a:pt x="f5" y="f13"/>
                      <a:pt x="f5" y="f12"/>
                    </a:cubicBezTo>
                    <a:lnTo>
                      <a:pt x="f5" y="f8"/>
                    </a:lnTo>
                    <a:cubicBezTo>
                      <a:pt x="f5" y="f11"/>
                      <a:pt x="f11" y="f5"/>
                      <a:pt x="f8" y="f5"/>
                    </a:cubicBezTo>
                    <a:close/>
                  </a:path>
                </a:pathLst>
              </a:custGeom>
              <a:solidFill>
                <a:srgbClr val="7A5B4A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sp>
            <p:nvSpPr>
              <p:cNvPr id="61" name="Rectángulo 70">
                <a:extLst>
                  <a:ext uri="{FF2B5EF4-FFF2-40B4-BE49-F238E27FC236}">
                    <a16:creationId xmlns:a16="http://schemas.microsoft.com/office/drawing/2014/main" id="{CEB09C35-C702-F05D-716B-EFA071291919}"/>
                  </a:ext>
                </a:extLst>
              </p:cNvPr>
              <p:cNvSpPr/>
              <p:nvPr/>
            </p:nvSpPr>
            <p:spPr>
              <a:xfrm>
                <a:off x="7386815" y="1761829"/>
                <a:ext cx="2247138" cy="292800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62" name="CuadroTexto 56">
              <a:extLst>
                <a:ext uri="{FF2B5EF4-FFF2-40B4-BE49-F238E27FC236}">
                  <a16:creationId xmlns:a16="http://schemas.microsoft.com/office/drawing/2014/main" id="{059DA20C-A6E0-E779-3201-CC137604FF7B}"/>
                </a:ext>
              </a:extLst>
            </p:cNvPr>
            <p:cNvSpPr txBox="1"/>
            <p:nvPr/>
          </p:nvSpPr>
          <p:spPr>
            <a:xfrm>
              <a:off x="7379363" y="2161477"/>
              <a:ext cx="2268004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8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2.292</a:t>
              </a:r>
              <a:endParaRPr lang="es-CR" sz="2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63" name="Cuadro de texto 2">
              <a:extLst>
                <a:ext uri="{FF2B5EF4-FFF2-40B4-BE49-F238E27FC236}">
                  <a16:creationId xmlns:a16="http://schemas.microsoft.com/office/drawing/2014/main" id="{AD40B63B-BFE8-5C44-EFEA-18EBDE322710}"/>
                </a:ext>
              </a:extLst>
            </p:cNvPr>
            <p:cNvSpPr txBox="1"/>
            <p:nvPr/>
          </p:nvSpPr>
          <p:spPr>
            <a:xfrm>
              <a:off x="7500850" y="1744318"/>
              <a:ext cx="2021765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6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Intereses y Comisiones</a:t>
              </a:r>
            </a:p>
          </p:txBody>
        </p:sp>
      </p:grpSp>
      <p:grpSp>
        <p:nvGrpSpPr>
          <p:cNvPr id="64" name="Grupo 75">
            <a:extLst>
              <a:ext uri="{FF2B5EF4-FFF2-40B4-BE49-F238E27FC236}">
                <a16:creationId xmlns:a16="http://schemas.microsoft.com/office/drawing/2014/main" id="{62A53107-AE27-5A7E-DE64-8BE00CFDE4C8}"/>
              </a:ext>
            </a:extLst>
          </p:cNvPr>
          <p:cNvGrpSpPr/>
          <p:nvPr/>
        </p:nvGrpSpPr>
        <p:grpSpPr>
          <a:xfrm>
            <a:off x="9797530" y="1532909"/>
            <a:ext cx="2268004" cy="1253212"/>
            <a:chOff x="9797530" y="1532909"/>
            <a:chExt cx="2268004" cy="1253212"/>
          </a:xfrm>
        </p:grpSpPr>
        <p:grpSp>
          <p:nvGrpSpPr>
            <p:cNvPr id="65" name="Grupo 76">
              <a:extLst>
                <a:ext uri="{FF2B5EF4-FFF2-40B4-BE49-F238E27FC236}">
                  <a16:creationId xmlns:a16="http://schemas.microsoft.com/office/drawing/2014/main" id="{6A45682E-AE17-5217-6494-C79A47B985C4}"/>
                </a:ext>
              </a:extLst>
            </p:cNvPr>
            <p:cNvGrpSpPr/>
            <p:nvPr/>
          </p:nvGrpSpPr>
          <p:grpSpPr>
            <a:xfrm>
              <a:off x="9797530" y="1532909"/>
              <a:ext cx="2268004" cy="1253212"/>
              <a:chOff x="9797530" y="1532909"/>
              <a:chExt cx="2268004" cy="1253212"/>
            </a:xfrm>
          </p:grpSpPr>
          <p:grpSp>
            <p:nvGrpSpPr>
              <p:cNvPr id="66" name="Grupo 79">
                <a:extLst>
                  <a:ext uri="{FF2B5EF4-FFF2-40B4-BE49-F238E27FC236}">
                    <a16:creationId xmlns:a16="http://schemas.microsoft.com/office/drawing/2014/main" id="{4BBC0AC2-D978-06E9-13DE-EED4FA7CC1AE}"/>
                  </a:ext>
                </a:extLst>
              </p:cNvPr>
              <p:cNvGrpSpPr/>
              <p:nvPr/>
            </p:nvGrpSpPr>
            <p:grpSpPr>
              <a:xfrm>
                <a:off x="9797530" y="1532909"/>
                <a:ext cx="1079412" cy="1253212"/>
                <a:chOff x="9797530" y="1532909"/>
                <a:chExt cx="1079412" cy="1253212"/>
              </a:xfrm>
            </p:grpSpPr>
            <p:sp>
              <p:nvSpPr>
                <p:cNvPr id="67" name="Forma libre: forma 100">
                  <a:extLst>
                    <a:ext uri="{FF2B5EF4-FFF2-40B4-BE49-F238E27FC236}">
                      <a16:creationId xmlns:a16="http://schemas.microsoft.com/office/drawing/2014/main" id="{66B5AD4D-0C96-3A6F-E856-F1A527044112}"/>
                    </a:ext>
                  </a:extLst>
                </p:cNvPr>
                <p:cNvSpPr/>
                <p:nvPr/>
              </p:nvSpPr>
              <p:spPr>
                <a:xfrm rot="10799991">
                  <a:off x="9797530" y="1596130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7A5B4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68" name="Rectángulo 101">
                  <a:extLst>
                    <a:ext uri="{FF2B5EF4-FFF2-40B4-BE49-F238E27FC236}">
                      <a16:creationId xmlns:a16="http://schemas.microsoft.com/office/drawing/2014/main" id="{FCFD8B62-C339-2E39-75D7-C614AD817A6D}"/>
                    </a:ext>
                  </a:extLst>
                </p:cNvPr>
                <p:cNvSpPr/>
                <p:nvPr/>
              </p:nvSpPr>
              <p:spPr>
                <a:xfrm rot="10799991">
                  <a:off x="10505010" y="1532909"/>
                  <a:ext cx="371932" cy="1253212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grpSp>
            <p:nvGrpSpPr>
              <p:cNvPr id="69" name="Grupo 80">
                <a:extLst>
                  <a:ext uri="{FF2B5EF4-FFF2-40B4-BE49-F238E27FC236}">
                    <a16:creationId xmlns:a16="http://schemas.microsoft.com/office/drawing/2014/main" id="{1480A384-F183-A420-F749-5ADF376DAB66}"/>
                  </a:ext>
                </a:extLst>
              </p:cNvPr>
              <p:cNvGrpSpPr/>
              <p:nvPr/>
            </p:nvGrpSpPr>
            <p:grpSpPr>
              <a:xfrm>
                <a:off x="10986113" y="1565617"/>
                <a:ext cx="1079421" cy="1213637"/>
                <a:chOff x="10986113" y="1565617"/>
                <a:chExt cx="1079421" cy="1213637"/>
              </a:xfrm>
            </p:grpSpPr>
            <p:sp>
              <p:nvSpPr>
                <p:cNvPr id="70" name="Forma libre: forma 83">
                  <a:extLst>
                    <a:ext uri="{FF2B5EF4-FFF2-40B4-BE49-F238E27FC236}">
                      <a16:creationId xmlns:a16="http://schemas.microsoft.com/office/drawing/2014/main" id="{188C1B20-6856-FAEE-E644-18682D9268AC}"/>
                    </a:ext>
                  </a:extLst>
                </p:cNvPr>
                <p:cNvSpPr/>
                <p:nvPr/>
              </p:nvSpPr>
              <p:spPr>
                <a:xfrm>
                  <a:off x="11234071" y="1591165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7A5B4A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71" name="Rectángulo 87">
                  <a:extLst>
                    <a:ext uri="{FF2B5EF4-FFF2-40B4-BE49-F238E27FC236}">
                      <a16:creationId xmlns:a16="http://schemas.microsoft.com/office/drawing/2014/main" id="{6C92D945-53FC-5F28-B826-1790C6A768B3}"/>
                    </a:ext>
                  </a:extLst>
                </p:cNvPr>
                <p:cNvSpPr/>
                <p:nvPr/>
              </p:nvSpPr>
              <p:spPr>
                <a:xfrm>
                  <a:off x="10986113" y="1565617"/>
                  <a:ext cx="371932" cy="1213637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sp>
            <p:nvSpPr>
              <p:cNvPr id="72" name="Forma libre: forma 81">
                <a:extLst>
                  <a:ext uri="{FF2B5EF4-FFF2-40B4-BE49-F238E27FC236}">
                    <a16:creationId xmlns:a16="http://schemas.microsoft.com/office/drawing/2014/main" id="{4788A38B-DDD3-320E-AAED-6387927A19EB}"/>
                  </a:ext>
                </a:extLst>
              </p:cNvPr>
              <p:cNvSpPr/>
              <p:nvPr/>
            </p:nvSpPr>
            <p:spPr>
              <a:xfrm>
                <a:off x="9872886" y="1673745"/>
                <a:ext cx="2112163" cy="98667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811294"/>
                  <a:gd name="f7" fmla="val 882944"/>
                  <a:gd name="f8" fmla="val 147160"/>
                  <a:gd name="f9" fmla="val 2664134"/>
                  <a:gd name="f10" fmla="val 2745408"/>
                  <a:gd name="f11" fmla="val 65886"/>
                  <a:gd name="f12" fmla="val 735784"/>
                  <a:gd name="f13" fmla="val 817058"/>
                  <a:gd name="f14" fmla="+- 0 0 -90"/>
                  <a:gd name="f15" fmla="*/ f3 1 2811294"/>
                  <a:gd name="f16" fmla="*/ f4 1 882944"/>
                  <a:gd name="f17" fmla="+- f7 0 f5"/>
                  <a:gd name="f18" fmla="+- f6 0 f5"/>
                  <a:gd name="f19" fmla="*/ f14 f0 1"/>
                  <a:gd name="f20" fmla="*/ f18 1 2811294"/>
                  <a:gd name="f21" fmla="*/ f17 1 882944"/>
                  <a:gd name="f22" fmla="*/ 147160 f18 1"/>
                  <a:gd name="f23" fmla="*/ 0 f17 1"/>
                  <a:gd name="f24" fmla="*/ 2664134 f18 1"/>
                  <a:gd name="f25" fmla="*/ 2811294 f18 1"/>
                  <a:gd name="f26" fmla="*/ 147160 f17 1"/>
                  <a:gd name="f27" fmla="*/ 735784 f17 1"/>
                  <a:gd name="f28" fmla="*/ 882944 f17 1"/>
                  <a:gd name="f29" fmla="*/ 0 f18 1"/>
                  <a:gd name="f30" fmla="*/ f19 1 f2"/>
                  <a:gd name="f31" fmla="*/ f22 1 2811294"/>
                  <a:gd name="f32" fmla="*/ f23 1 882944"/>
                  <a:gd name="f33" fmla="*/ f24 1 2811294"/>
                  <a:gd name="f34" fmla="*/ f25 1 2811294"/>
                  <a:gd name="f35" fmla="*/ f26 1 882944"/>
                  <a:gd name="f36" fmla="*/ f27 1 882944"/>
                  <a:gd name="f37" fmla="*/ f28 1 882944"/>
                  <a:gd name="f38" fmla="*/ f29 1 2811294"/>
                  <a:gd name="f39" fmla="*/ f5 1 f20"/>
                  <a:gd name="f40" fmla="*/ f6 1 f20"/>
                  <a:gd name="f41" fmla="*/ f5 1 f21"/>
                  <a:gd name="f42" fmla="*/ f7 1 f21"/>
                  <a:gd name="f43" fmla="+- f30 0 f1"/>
                  <a:gd name="f44" fmla="*/ f31 1 f20"/>
                  <a:gd name="f45" fmla="*/ f32 1 f21"/>
                  <a:gd name="f46" fmla="*/ f33 1 f20"/>
                  <a:gd name="f47" fmla="*/ f34 1 f20"/>
                  <a:gd name="f48" fmla="*/ f35 1 f21"/>
                  <a:gd name="f49" fmla="*/ f36 1 f21"/>
                  <a:gd name="f50" fmla="*/ f37 1 f21"/>
                  <a:gd name="f51" fmla="*/ f38 1 f20"/>
                  <a:gd name="f52" fmla="*/ f39 f15 1"/>
                  <a:gd name="f53" fmla="*/ f40 f15 1"/>
                  <a:gd name="f54" fmla="*/ f42 f16 1"/>
                  <a:gd name="f55" fmla="*/ f41 f16 1"/>
                  <a:gd name="f56" fmla="*/ f44 f15 1"/>
                  <a:gd name="f57" fmla="*/ f45 f16 1"/>
                  <a:gd name="f58" fmla="*/ f46 f15 1"/>
                  <a:gd name="f59" fmla="*/ f47 f15 1"/>
                  <a:gd name="f60" fmla="*/ f48 f16 1"/>
                  <a:gd name="f61" fmla="*/ f49 f16 1"/>
                  <a:gd name="f62" fmla="*/ f50 f16 1"/>
                  <a:gd name="f63" fmla="*/ f51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3">
                    <a:pos x="f56" y="f57"/>
                  </a:cxn>
                  <a:cxn ang="f43">
                    <a:pos x="f58" y="f57"/>
                  </a:cxn>
                  <a:cxn ang="f43">
                    <a:pos x="f59" y="f60"/>
                  </a:cxn>
                  <a:cxn ang="f43">
                    <a:pos x="f59" y="f61"/>
                  </a:cxn>
                  <a:cxn ang="f43">
                    <a:pos x="f58" y="f62"/>
                  </a:cxn>
                  <a:cxn ang="f43">
                    <a:pos x="f56" y="f62"/>
                  </a:cxn>
                  <a:cxn ang="f43">
                    <a:pos x="f63" y="f61"/>
                  </a:cxn>
                  <a:cxn ang="f43">
                    <a:pos x="f63" y="f60"/>
                  </a:cxn>
                  <a:cxn ang="f43">
                    <a:pos x="f56" y="f57"/>
                  </a:cxn>
                </a:cxnLst>
                <a:rect l="f52" t="f55" r="f53" b="f54"/>
                <a:pathLst>
                  <a:path w="2811294" h="882944">
                    <a:moveTo>
                      <a:pt x="f8" y="f5"/>
                    </a:moveTo>
                    <a:lnTo>
                      <a:pt x="f9" y="f5"/>
                    </a:lnTo>
                    <a:cubicBezTo>
                      <a:pt x="f10" y="f5"/>
                      <a:pt x="f6" y="f11"/>
                      <a:pt x="f6" y="f8"/>
                    </a:cubicBezTo>
                    <a:lnTo>
                      <a:pt x="f6" y="f12"/>
                    </a:lnTo>
                    <a:cubicBezTo>
                      <a:pt x="f6" y="f13"/>
                      <a:pt x="f10" y="f7"/>
                      <a:pt x="f9" y="f7"/>
                    </a:cubicBezTo>
                    <a:lnTo>
                      <a:pt x="f8" y="f7"/>
                    </a:lnTo>
                    <a:cubicBezTo>
                      <a:pt x="f11" y="f7"/>
                      <a:pt x="f5" y="f13"/>
                      <a:pt x="f5" y="f12"/>
                    </a:cubicBezTo>
                    <a:lnTo>
                      <a:pt x="f5" y="f8"/>
                    </a:lnTo>
                    <a:cubicBezTo>
                      <a:pt x="f5" y="f11"/>
                      <a:pt x="f11" y="f5"/>
                      <a:pt x="f8" y="f5"/>
                    </a:cubicBezTo>
                    <a:close/>
                  </a:path>
                </a:pathLst>
              </a:custGeom>
              <a:solidFill>
                <a:srgbClr val="7A5B4A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sp>
            <p:nvSpPr>
              <p:cNvPr id="73" name="Rectángulo 82">
                <a:extLst>
                  <a:ext uri="{FF2B5EF4-FFF2-40B4-BE49-F238E27FC236}">
                    <a16:creationId xmlns:a16="http://schemas.microsoft.com/office/drawing/2014/main" id="{076924E4-BABC-E5A0-83E1-02038FF61174}"/>
                  </a:ext>
                </a:extLst>
              </p:cNvPr>
              <p:cNvSpPr/>
              <p:nvPr/>
            </p:nvSpPr>
            <p:spPr>
              <a:xfrm>
                <a:off x="9804992" y="1761829"/>
                <a:ext cx="2247138" cy="292800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74" name="CuadroTexto 77">
              <a:extLst>
                <a:ext uri="{FF2B5EF4-FFF2-40B4-BE49-F238E27FC236}">
                  <a16:creationId xmlns:a16="http://schemas.microsoft.com/office/drawing/2014/main" id="{CDF270B7-7E1D-B664-1C15-1AAF32CBF77E}"/>
                </a:ext>
              </a:extLst>
            </p:cNvPr>
            <p:cNvSpPr txBox="1"/>
            <p:nvPr/>
          </p:nvSpPr>
          <p:spPr>
            <a:xfrm>
              <a:off x="9797530" y="2161477"/>
              <a:ext cx="2268004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8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74.430</a:t>
              </a:r>
              <a:endParaRPr lang="es-CR" sz="2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75" name="Cuadro de texto 2">
              <a:extLst>
                <a:ext uri="{FF2B5EF4-FFF2-40B4-BE49-F238E27FC236}">
                  <a16:creationId xmlns:a16="http://schemas.microsoft.com/office/drawing/2014/main" id="{BEF1F9B7-B3F3-EC8C-8B65-AF27654F6D4B}"/>
                </a:ext>
              </a:extLst>
            </p:cNvPr>
            <p:cNvSpPr txBox="1"/>
            <p:nvPr/>
          </p:nvSpPr>
          <p:spPr>
            <a:xfrm>
              <a:off x="9919027" y="1744318"/>
              <a:ext cx="2021765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Transferencias Corrientes</a:t>
              </a:r>
            </a:p>
          </p:txBody>
        </p:sp>
      </p:grpSp>
      <p:grpSp>
        <p:nvGrpSpPr>
          <p:cNvPr id="76" name="Grupo 133">
            <a:extLst>
              <a:ext uri="{FF2B5EF4-FFF2-40B4-BE49-F238E27FC236}">
                <a16:creationId xmlns:a16="http://schemas.microsoft.com/office/drawing/2014/main" id="{E2108A3D-0D46-51D2-7963-44A81FFFF19A}"/>
              </a:ext>
            </a:extLst>
          </p:cNvPr>
          <p:cNvGrpSpPr/>
          <p:nvPr/>
        </p:nvGrpSpPr>
        <p:grpSpPr>
          <a:xfrm>
            <a:off x="7365958" y="3283481"/>
            <a:ext cx="2268004" cy="1225625"/>
            <a:chOff x="7365958" y="3283481"/>
            <a:chExt cx="2268004" cy="1225625"/>
          </a:xfrm>
        </p:grpSpPr>
        <p:grpSp>
          <p:nvGrpSpPr>
            <p:cNvPr id="77" name="Grupo 134">
              <a:extLst>
                <a:ext uri="{FF2B5EF4-FFF2-40B4-BE49-F238E27FC236}">
                  <a16:creationId xmlns:a16="http://schemas.microsoft.com/office/drawing/2014/main" id="{52776913-9852-FAAC-1943-4923AF07DE35}"/>
                </a:ext>
              </a:extLst>
            </p:cNvPr>
            <p:cNvGrpSpPr/>
            <p:nvPr/>
          </p:nvGrpSpPr>
          <p:grpSpPr>
            <a:xfrm>
              <a:off x="7365958" y="3283481"/>
              <a:ext cx="2267994" cy="1225625"/>
              <a:chOff x="7365958" y="3283481"/>
              <a:chExt cx="2267994" cy="1225625"/>
            </a:xfrm>
          </p:grpSpPr>
          <p:grpSp>
            <p:nvGrpSpPr>
              <p:cNvPr id="78" name="Grupo 137">
                <a:extLst>
                  <a:ext uri="{FF2B5EF4-FFF2-40B4-BE49-F238E27FC236}">
                    <a16:creationId xmlns:a16="http://schemas.microsoft.com/office/drawing/2014/main" id="{417A4AE8-1C0D-3F66-78D1-93B922E6E629}"/>
                  </a:ext>
                </a:extLst>
              </p:cNvPr>
              <p:cNvGrpSpPr/>
              <p:nvPr/>
            </p:nvGrpSpPr>
            <p:grpSpPr>
              <a:xfrm>
                <a:off x="7365958" y="3283481"/>
                <a:ext cx="1079403" cy="1225625"/>
                <a:chOff x="7365958" y="3283481"/>
                <a:chExt cx="1079403" cy="1225625"/>
              </a:xfrm>
            </p:grpSpPr>
            <p:sp>
              <p:nvSpPr>
                <p:cNvPr id="79" name="Forma libre: forma 143">
                  <a:extLst>
                    <a:ext uri="{FF2B5EF4-FFF2-40B4-BE49-F238E27FC236}">
                      <a16:creationId xmlns:a16="http://schemas.microsoft.com/office/drawing/2014/main" id="{40C81FD3-3A6F-3475-D148-3D9A1B616CE7}"/>
                    </a:ext>
                  </a:extLst>
                </p:cNvPr>
                <p:cNvSpPr/>
                <p:nvPr/>
              </p:nvSpPr>
              <p:spPr>
                <a:xfrm rot="10799991">
                  <a:off x="7365958" y="3312331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0C656B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80" name="Rectángulo 144">
                  <a:extLst>
                    <a:ext uri="{FF2B5EF4-FFF2-40B4-BE49-F238E27FC236}">
                      <a16:creationId xmlns:a16="http://schemas.microsoft.com/office/drawing/2014/main" id="{77E70A97-2C42-0A92-5368-1C57416EB5C9}"/>
                    </a:ext>
                  </a:extLst>
                </p:cNvPr>
                <p:cNvSpPr/>
                <p:nvPr/>
              </p:nvSpPr>
              <p:spPr>
                <a:xfrm rot="10799991">
                  <a:off x="8073429" y="3283481"/>
                  <a:ext cx="371932" cy="1225625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grpSp>
            <p:nvGrpSpPr>
              <p:cNvPr id="81" name="Grupo 138">
                <a:extLst>
                  <a:ext uri="{FF2B5EF4-FFF2-40B4-BE49-F238E27FC236}">
                    <a16:creationId xmlns:a16="http://schemas.microsoft.com/office/drawing/2014/main" id="{592A9279-A7E1-8245-3A52-35B112DBCBBE}"/>
                  </a:ext>
                </a:extLst>
              </p:cNvPr>
              <p:cNvGrpSpPr/>
              <p:nvPr/>
            </p:nvGrpSpPr>
            <p:grpSpPr>
              <a:xfrm>
                <a:off x="8554541" y="3292032"/>
                <a:ext cx="1079411" cy="1212119"/>
                <a:chOff x="8554541" y="3292032"/>
                <a:chExt cx="1079411" cy="1212119"/>
              </a:xfrm>
            </p:grpSpPr>
            <p:sp>
              <p:nvSpPr>
                <p:cNvPr id="82" name="Forma libre: forma 141">
                  <a:extLst>
                    <a:ext uri="{FF2B5EF4-FFF2-40B4-BE49-F238E27FC236}">
                      <a16:creationId xmlns:a16="http://schemas.microsoft.com/office/drawing/2014/main" id="{4D0340C2-5573-164B-4E78-EB220979A1A5}"/>
                    </a:ext>
                  </a:extLst>
                </p:cNvPr>
                <p:cNvSpPr/>
                <p:nvPr/>
              </p:nvSpPr>
              <p:spPr>
                <a:xfrm>
                  <a:off x="8802489" y="3307375"/>
                  <a:ext cx="831463" cy="116445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782885"/>
                    <a:gd name="f7" fmla="val 1075062"/>
                    <a:gd name="f8" fmla="val 605166"/>
                    <a:gd name="f9" fmla="val 703317"/>
                    <a:gd name="f10" fmla="val 80222"/>
                    <a:gd name="f11" fmla="val 179180"/>
                    <a:gd name="f12" fmla="val 895882"/>
                    <a:gd name="f13" fmla="val 994840"/>
                    <a:gd name="f14" fmla="+- 0 0 -90"/>
                    <a:gd name="f15" fmla="*/ f3 1 782885"/>
                    <a:gd name="f16" fmla="*/ f4 1 1075062"/>
                    <a:gd name="f17" fmla="+- f7 0 f5"/>
                    <a:gd name="f18" fmla="+- f6 0 f5"/>
                    <a:gd name="f19" fmla="*/ f14 f0 1"/>
                    <a:gd name="f20" fmla="*/ f18 1 782885"/>
                    <a:gd name="f21" fmla="*/ f17 1 1075062"/>
                    <a:gd name="f22" fmla="*/ 0 f18 1"/>
                    <a:gd name="f23" fmla="*/ 0 f17 1"/>
                    <a:gd name="f24" fmla="*/ 605166 f18 1"/>
                    <a:gd name="f25" fmla="*/ 782885 f18 1"/>
                    <a:gd name="f26" fmla="*/ 179180 f17 1"/>
                    <a:gd name="f27" fmla="*/ 895882 f17 1"/>
                    <a:gd name="f28" fmla="*/ 1075062 f17 1"/>
                    <a:gd name="f29" fmla="*/ f19 1 f2"/>
                    <a:gd name="f30" fmla="*/ f22 1 782885"/>
                    <a:gd name="f31" fmla="*/ f23 1 1075062"/>
                    <a:gd name="f32" fmla="*/ f24 1 782885"/>
                    <a:gd name="f33" fmla="*/ f25 1 782885"/>
                    <a:gd name="f34" fmla="*/ f26 1 1075062"/>
                    <a:gd name="f35" fmla="*/ f27 1 1075062"/>
                    <a:gd name="f36" fmla="*/ f28 1 1075062"/>
                    <a:gd name="f37" fmla="*/ f5 1 f20"/>
                    <a:gd name="f38" fmla="*/ f6 1 f20"/>
                    <a:gd name="f39" fmla="*/ f5 1 f21"/>
                    <a:gd name="f40" fmla="*/ f7 1 f21"/>
                    <a:gd name="f41" fmla="+- f29 0 f1"/>
                    <a:gd name="f42" fmla="*/ f30 1 f20"/>
                    <a:gd name="f43" fmla="*/ f31 1 f21"/>
                    <a:gd name="f44" fmla="*/ f32 1 f20"/>
                    <a:gd name="f45" fmla="*/ f33 1 f20"/>
                    <a:gd name="f46" fmla="*/ f34 1 f21"/>
                    <a:gd name="f47" fmla="*/ f35 1 f21"/>
                    <a:gd name="f48" fmla="*/ f36 1 f21"/>
                    <a:gd name="f49" fmla="*/ f37 f15 1"/>
                    <a:gd name="f50" fmla="*/ f38 f15 1"/>
                    <a:gd name="f51" fmla="*/ f40 f16 1"/>
                    <a:gd name="f52" fmla="*/ f39 f16 1"/>
                    <a:gd name="f53" fmla="*/ f42 f15 1"/>
                    <a:gd name="f54" fmla="*/ f43 f16 1"/>
                    <a:gd name="f55" fmla="*/ f44 f15 1"/>
                    <a:gd name="f56" fmla="*/ f45 f15 1"/>
                    <a:gd name="f57" fmla="*/ f46 f16 1"/>
                    <a:gd name="f58" fmla="*/ f47 f16 1"/>
                    <a:gd name="f59" fmla="*/ f48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1">
                      <a:pos x="f53" y="f54"/>
                    </a:cxn>
                    <a:cxn ang="f41">
                      <a:pos x="f55" y="f54"/>
                    </a:cxn>
                    <a:cxn ang="f41">
                      <a:pos x="f56" y="f57"/>
                    </a:cxn>
                    <a:cxn ang="f41">
                      <a:pos x="f56" y="f58"/>
                    </a:cxn>
                    <a:cxn ang="f41">
                      <a:pos x="f55" y="f59"/>
                    </a:cxn>
                    <a:cxn ang="f41">
                      <a:pos x="f53" y="f59"/>
                    </a:cxn>
                    <a:cxn ang="f41">
                      <a:pos x="f53" y="f54"/>
                    </a:cxn>
                  </a:cxnLst>
                  <a:rect l="f49" t="f52" r="f50" b="f51"/>
                  <a:pathLst>
                    <a:path w="782885" h="1075062">
                      <a:moveTo>
                        <a:pt x="f5" y="f5"/>
                      </a:moveTo>
                      <a:lnTo>
                        <a:pt x="f8" y="f5"/>
                      </a:lnTo>
                      <a:cubicBezTo>
                        <a:pt x="f9" y="f5"/>
                        <a:pt x="f6" y="f10"/>
                        <a:pt x="f6" y="f11"/>
                      </a:cubicBezTo>
                      <a:lnTo>
                        <a:pt x="f6" y="f12"/>
                      </a:lnTo>
                      <a:cubicBezTo>
                        <a:pt x="f6" y="f13"/>
                        <a:pt x="f9" y="f7"/>
                        <a:pt x="f8" y="f7"/>
                      </a:cubicBezTo>
                      <a:lnTo>
                        <a:pt x="f5" y="f7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1" cap="flat">
                  <a:solidFill>
                    <a:srgbClr val="0C656B"/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  <p:sp>
              <p:nvSpPr>
                <p:cNvPr id="83" name="Rectángulo 142">
                  <a:extLst>
                    <a:ext uri="{FF2B5EF4-FFF2-40B4-BE49-F238E27FC236}">
                      <a16:creationId xmlns:a16="http://schemas.microsoft.com/office/drawing/2014/main" id="{B4383331-FDB9-2045-750A-DBC812CE273D}"/>
                    </a:ext>
                  </a:extLst>
                </p:cNvPr>
                <p:cNvSpPr/>
                <p:nvPr/>
              </p:nvSpPr>
              <p:spPr>
                <a:xfrm>
                  <a:off x="8554541" y="3292032"/>
                  <a:ext cx="371932" cy="1212119"/>
                </a:xfrm>
                <a:prstGeom prst="rect">
                  <a:avLst/>
                </a:prstGeom>
                <a:solidFill>
                  <a:srgbClr val="FFFFFF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s-CR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ptos"/>
                  </a:endParaRPr>
                </a:p>
              </p:txBody>
            </p:sp>
          </p:grpSp>
          <p:sp>
            <p:nvSpPr>
              <p:cNvPr id="84" name="Forma libre: forma 139">
                <a:extLst>
                  <a:ext uri="{FF2B5EF4-FFF2-40B4-BE49-F238E27FC236}">
                    <a16:creationId xmlns:a16="http://schemas.microsoft.com/office/drawing/2014/main" id="{8A3C79E4-E21E-5829-F7DF-2F3D7A8A1C7D}"/>
                  </a:ext>
                </a:extLst>
              </p:cNvPr>
              <p:cNvSpPr/>
              <p:nvPr/>
            </p:nvSpPr>
            <p:spPr>
              <a:xfrm>
                <a:off x="7441314" y="3389955"/>
                <a:ext cx="2112163" cy="98667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811294"/>
                  <a:gd name="f7" fmla="val 882944"/>
                  <a:gd name="f8" fmla="val 147160"/>
                  <a:gd name="f9" fmla="val 2664134"/>
                  <a:gd name="f10" fmla="val 2745408"/>
                  <a:gd name="f11" fmla="val 65886"/>
                  <a:gd name="f12" fmla="val 735784"/>
                  <a:gd name="f13" fmla="val 817058"/>
                  <a:gd name="f14" fmla="+- 0 0 -90"/>
                  <a:gd name="f15" fmla="*/ f3 1 2811294"/>
                  <a:gd name="f16" fmla="*/ f4 1 882944"/>
                  <a:gd name="f17" fmla="+- f7 0 f5"/>
                  <a:gd name="f18" fmla="+- f6 0 f5"/>
                  <a:gd name="f19" fmla="*/ f14 f0 1"/>
                  <a:gd name="f20" fmla="*/ f18 1 2811294"/>
                  <a:gd name="f21" fmla="*/ f17 1 882944"/>
                  <a:gd name="f22" fmla="*/ 147160 f18 1"/>
                  <a:gd name="f23" fmla="*/ 0 f17 1"/>
                  <a:gd name="f24" fmla="*/ 2664134 f18 1"/>
                  <a:gd name="f25" fmla="*/ 2811294 f18 1"/>
                  <a:gd name="f26" fmla="*/ 147160 f17 1"/>
                  <a:gd name="f27" fmla="*/ 735784 f17 1"/>
                  <a:gd name="f28" fmla="*/ 882944 f17 1"/>
                  <a:gd name="f29" fmla="*/ 0 f18 1"/>
                  <a:gd name="f30" fmla="*/ f19 1 f2"/>
                  <a:gd name="f31" fmla="*/ f22 1 2811294"/>
                  <a:gd name="f32" fmla="*/ f23 1 882944"/>
                  <a:gd name="f33" fmla="*/ f24 1 2811294"/>
                  <a:gd name="f34" fmla="*/ f25 1 2811294"/>
                  <a:gd name="f35" fmla="*/ f26 1 882944"/>
                  <a:gd name="f36" fmla="*/ f27 1 882944"/>
                  <a:gd name="f37" fmla="*/ f28 1 882944"/>
                  <a:gd name="f38" fmla="*/ f29 1 2811294"/>
                  <a:gd name="f39" fmla="*/ f5 1 f20"/>
                  <a:gd name="f40" fmla="*/ f6 1 f20"/>
                  <a:gd name="f41" fmla="*/ f5 1 f21"/>
                  <a:gd name="f42" fmla="*/ f7 1 f21"/>
                  <a:gd name="f43" fmla="+- f30 0 f1"/>
                  <a:gd name="f44" fmla="*/ f31 1 f20"/>
                  <a:gd name="f45" fmla="*/ f32 1 f21"/>
                  <a:gd name="f46" fmla="*/ f33 1 f20"/>
                  <a:gd name="f47" fmla="*/ f34 1 f20"/>
                  <a:gd name="f48" fmla="*/ f35 1 f21"/>
                  <a:gd name="f49" fmla="*/ f36 1 f21"/>
                  <a:gd name="f50" fmla="*/ f37 1 f21"/>
                  <a:gd name="f51" fmla="*/ f38 1 f20"/>
                  <a:gd name="f52" fmla="*/ f39 f15 1"/>
                  <a:gd name="f53" fmla="*/ f40 f15 1"/>
                  <a:gd name="f54" fmla="*/ f42 f16 1"/>
                  <a:gd name="f55" fmla="*/ f41 f16 1"/>
                  <a:gd name="f56" fmla="*/ f44 f15 1"/>
                  <a:gd name="f57" fmla="*/ f45 f16 1"/>
                  <a:gd name="f58" fmla="*/ f46 f15 1"/>
                  <a:gd name="f59" fmla="*/ f47 f15 1"/>
                  <a:gd name="f60" fmla="*/ f48 f16 1"/>
                  <a:gd name="f61" fmla="*/ f49 f16 1"/>
                  <a:gd name="f62" fmla="*/ f50 f16 1"/>
                  <a:gd name="f63" fmla="*/ f51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3">
                    <a:pos x="f56" y="f57"/>
                  </a:cxn>
                  <a:cxn ang="f43">
                    <a:pos x="f58" y="f57"/>
                  </a:cxn>
                  <a:cxn ang="f43">
                    <a:pos x="f59" y="f60"/>
                  </a:cxn>
                  <a:cxn ang="f43">
                    <a:pos x="f59" y="f61"/>
                  </a:cxn>
                  <a:cxn ang="f43">
                    <a:pos x="f58" y="f62"/>
                  </a:cxn>
                  <a:cxn ang="f43">
                    <a:pos x="f56" y="f62"/>
                  </a:cxn>
                  <a:cxn ang="f43">
                    <a:pos x="f63" y="f61"/>
                  </a:cxn>
                  <a:cxn ang="f43">
                    <a:pos x="f63" y="f60"/>
                  </a:cxn>
                  <a:cxn ang="f43">
                    <a:pos x="f56" y="f57"/>
                  </a:cxn>
                </a:cxnLst>
                <a:rect l="f52" t="f55" r="f53" b="f54"/>
                <a:pathLst>
                  <a:path w="2811294" h="882944">
                    <a:moveTo>
                      <a:pt x="f8" y="f5"/>
                    </a:moveTo>
                    <a:lnTo>
                      <a:pt x="f9" y="f5"/>
                    </a:lnTo>
                    <a:cubicBezTo>
                      <a:pt x="f10" y="f5"/>
                      <a:pt x="f6" y="f11"/>
                      <a:pt x="f6" y="f8"/>
                    </a:cubicBezTo>
                    <a:lnTo>
                      <a:pt x="f6" y="f12"/>
                    </a:lnTo>
                    <a:cubicBezTo>
                      <a:pt x="f6" y="f13"/>
                      <a:pt x="f10" y="f7"/>
                      <a:pt x="f9" y="f7"/>
                    </a:cubicBezTo>
                    <a:lnTo>
                      <a:pt x="f8" y="f7"/>
                    </a:lnTo>
                    <a:cubicBezTo>
                      <a:pt x="f11" y="f7"/>
                      <a:pt x="f5" y="f13"/>
                      <a:pt x="f5" y="f12"/>
                    </a:cubicBezTo>
                    <a:lnTo>
                      <a:pt x="f5" y="f8"/>
                    </a:lnTo>
                    <a:cubicBezTo>
                      <a:pt x="f5" y="f11"/>
                      <a:pt x="f11" y="f5"/>
                      <a:pt x="f8" y="f5"/>
                    </a:cubicBezTo>
                    <a:close/>
                  </a:path>
                </a:pathLst>
              </a:custGeom>
              <a:solidFill>
                <a:srgbClr val="0F6D6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  <p:sp>
            <p:nvSpPr>
              <p:cNvPr id="85" name="Rectángulo 140">
                <a:extLst>
                  <a:ext uri="{FF2B5EF4-FFF2-40B4-BE49-F238E27FC236}">
                    <a16:creationId xmlns:a16="http://schemas.microsoft.com/office/drawing/2014/main" id="{7774C566-FCC8-9C2F-AD95-4B26CD0DE963}"/>
                  </a:ext>
                </a:extLst>
              </p:cNvPr>
              <p:cNvSpPr/>
              <p:nvPr/>
            </p:nvSpPr>
            <p:spPr>
              <a:xfrm>
                <a:off x="7373410" y="3478039"/>
                <a:ext cx="2247138" cy="292800"/>
              </a:xfrm>
              <a:prstGeom prst="rect">
                <a:avLst/>
              </a:prstGeom>
              <a:solidFill>
                <a:srgbClr val="FFFFFF"/>
              </a:solidFill>
              <a:ln w="19046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CR" sz="1800" b="0" i="0" u="none" strike="noStrike" kern="1200" cap="none" spc="0" baseline="0">
                  <a:solidFill>
                    <a:srgbClr val="FFFFFF"/>
                  </a:solidFill>
                  <a:uFillTx/>
                  <a:latin typeface="Aptos"/>
                </a:endParaRPr>
              </a:p>
            </p:txBody>
          </p:sp>
        </p:grpSp>
        <p:sp>
          <p:nvSpPr>
            <p:cNvPr id="86" name="CuadroTexto 135">
              <a:extLst>
                <a:ext uri="{FF2B5EF4-FFF2-40B4-BE49-F238E27FC236}">
                  <a16:creationId xmlns:a16="http://schemas.microsoft.com/office/drawing/2014/main" id="{DFACF99D-C7BE-A4C5-E7A1-28DE29B4881D}"/>
                </a:ext>
              </a:extLst>
            </p:cNvPr>
            <p:cNvSpPr txBox="1"/>
            <p:nvPr/>
          </p:nvSpPr>
          <p:spPr>
            <a:xfrm>
              <a:off x="7365958" y="3877686"/>
              <a:ext cx="2268004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800" b="0" i="0" u="none" strike="noStrike" kern="1200" cap="none" spc="0" baseline="0">
                  <a:solidFill>
                    <a:srgbClr val="FFFFFF"/>
                  </a:solidFill>
                  <a:uFillTx/>
                  <a:latin typeface="Arial Narrow" pitchFamily="34"/>
                </a:rPr>
                <a:t>510.278</a:t>
              </a:r>
              <a:endParaRPr lang="es-CR" sz="2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87" name="Cuadro de texto 2">
              <a:extLst>
                <a:ext uri="{FF2B5EF4-FFF2-40B4-BE49-F238E27FC236}">
                  <a16:creationId xmlns:a16="http://schemas.microsoft.com/office/drawing/2014/main" id="{1580B1CA-F6D9-473B-61F3-DC979617D730}"/>
                </a:ext>
              </a:extLst>
            </p:cNvPr>
            <p:cNvSpPr txBox="1"/>
            <p:nvPr/>
          </p:nvSpPr>
          <p:spPr>
            <a:xfrm>
              <a:off x="7487445" y="3460519"/>
              <a:ext cx="2021765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Activos Financieros</a:t>
              </a:r>
            </a:p>
          </p:txBody>
        </p:sp>
      </p:grpSp>
      <p:grpSp>
        <p:nvGrpSpPr>
          <p:cNvPr id="88" name="Grupo 156">
            <a:extLst>
              <a:ext uri="{FF2B5EF4-FFF2-40B4-BE49-F238E27FC236}">
                <a16:creationId xmlns:a16="http://schemas.microsoft.com/office/drawing/2014/main" id="{AC6CE53E-7604-719F-0E48-E29C90AEB0E0}"/>
              </a:ext>
            </a:extLst>
          </p:cNvPr>
          <p:cNvGrpSpPr/>
          <p:nvPr/>
        </p:nvGrpSpPr>
        <p:grpSpPr>
          <a:xfrm>
            <a:off x="878720" y="2720842"/>
            <a:ext cx="1267678" cy="461662"/>
            <a:chOff x="878720" y="2720842"/>
            <a:chExt cx="1267678" cy="461662"/>
          </a:xfrm>
        </p:grpSpPr>
        <p:sp>
          <p:nvSpPr>
            <p:cNvPr id="89" name="CuadroTexto 157">
              <a:extLst>
                <a:ext uri="{FF2B5EF4-FFF2-40B4-BE49-F238E27FC236}">
                  <a16:creationId xmlns:a16="http://schemas.microsoft.com/office/drawing/2014/main" id="{7C5CF1B3-6CF6-1CBA-2DD3-F37A6E99B294}"/>
                </a:ext>
              </a:extLst>
            </p:cNvPr>
            <p:cNvSpPr txBox="1"/>
            <p:nvPr/>
          </p:nvSpPr>
          <p:spPr>
            <a:xfrm>
              <a:off x="878720" y="2720842"/>
              <a:ext cx="794128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4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-3%</a:t>
              </a:r>
            </a:p>
          </p:txBody>
        </p:sp>
        <p:sp>
          <p:nvSpPr>
            <p:cNvPr id="90" name="Rectángulo 158">
              <a:extLst>
                <a:ext uri="{FF2B5EF4-FFF2-40B4-BE49-F238E27FC236}">
                  <a16:creationId xmlns:a16="http://schemas.microsoft.com/office/drawing/2014/main" id="{97648374-DB45-F4FC-D3BA-11F2E0F4F969}"/>
                </a:ext>
              </a:extLst>
            </p:cNvPr>
            <p:cNvSpPr/>
            <p:nvPr/>
          </p:nvSpPr>
          <p:spPr>
            <a:xfrm>
              <a:off x="1383048" y="2786131"/>
              <a:ext cx="763350" cy="30777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428625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A6A6A6"/>
                  </a:solidFill>
                  <a:uFillTx/>
                  <a:latin typeface="Arial Narrow" pitchFamily="34"/>
                </a:rPr>
                <a:t>(∆ 2025)</a:t>
              </a:r>
            </a:p>
          </p:txBody>
        </p:sp>
      </p:grpSp>
      <p:grpSp>
        <p:nvGrpSpPr>
          <p:cNvPr id="91" name="Grupo 159">
            <a:extLst>
              <a:ext uri="{FF2B5EF4-FFF2-40B4-BE49-F238E27FC236}">
                <a16:creationId xmlns:a16="http://schemas.microsoft.com/office/drawing/2014/main" id="{70032799-D723-9065-36F0-94CBF5FC4CD2}"/>
              </a:ext>
            </a:extLst>
          </p:cNvPr>
          <p:cNvGrpSpPr/>
          <p:nvPr/>
        </p:nvGrpSpPr>
        <p:grpSpPr>
          <a:xfrm>
            <a:off x="3306333" y="2713975"/>
            <a:ext cx="1267687" cy="461662"/>
            <a:chOff x="3306333" y="2713975"/>
            <a:chExt cx="1267687" cy="461662"/>
          </a:xfrm>
        </p:grpSpPr>
        <p:sp>
          <p:nvSpPr>
            <p:cNvPr id="92" name="CuadroTexto 160">
              <a:extLst>
                <a:ext uri="{FF2B5EF4-FFF2-40B4-BE49-F238E27FC236}">
                  <a16:creationId xmlns:a16="http://schemas.microsoft.com/office/drawing/2014/main" id="{F8705CF6-4B6E-C564-7CFD-6243A78F1CED}"/>
                </a:ext>
              </a:extLst>
            </p:cNvPr>
            <p:cNvSpPr txBox="1"/>
            <p:nvPr/>
          </p:nvSpPr>
          <p:spPr>
            <a:xfrm>
              <a:off x="3306333" y="2713975"/>
              <a:ext cx="794128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4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2%</a:t>
              </a:r>
            </a:p>
          </p:txBody>
        </p:sp>
        <p:sp>
          <p:nvSpPr>
            <p:cNvPr id="93" name="Rectángulo 161">
              <a:extLst>
                <a:ext uri="{FF2B5EF4-FFF2-40B4-BE49-F238E27FC236}">
                  <a16:creationId xmlns:a16="http://schemas.microsoft.com/office/drawing/2014/main" id="{B62AB67E-3950-946F-6FBC-05FB5FAD29BD}"/>
                </a:ext>
              </a:extLst>
            </p:cNvPr>
            <p:cNvSpPr/>
            <p:nvPr/>
          </p:nvSpPr>
          <p:spPr>
            <a:xfrm>
              <a:off x="3810670" y="2779254"/>
              <a:ext cx="763350" cy="30777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428625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A6A6A6"/>
                  </a:solidFill>
                  <a:uFillTx/>
                  <a:latin typeface="Arial Narrow" pitchFamily="34"/>
                </a:rPr>
                <a:t>(∆ 2025)</a:t>
              </a:r>
            </a:p>
          </p:txBody>
        </p:sp>
      </p:grpSp>
      <p:grpSp>
        <p:nvGrpSpPr>
          <p:cNvPr id="94" name="Grupo 162">
            <a:extLst>
              <a:ext uri="{FF2B5EF4-FFF2-40B4-BE49-F238E27FC236}">
                <a16:creationId xmlns:a16="http://schemas.microsoft.com/office/drawing/2014/main" id="{340EBD01-28AA-B4E5-6270-ED902A0E73C4}"/>
              </a:ext>
            </a:extLst>
          </p:cNvPr>
          <p:cNvGrpSpPr/>
          <p:nvPr/>
        </p:nvGrpSpPr>
        <p:grpSpPr>
          <a:xfrm>
            <a:off x="5558738" y="2696519"/>
            <a:ext cx="1432041" cy="461662"/>
            <a:chOff x="5558738" y="2696519"/>
            <a:chExt cx="1432041" cy="461662"/>
          </a:xfrm>
        </p:grpSpPr>
        <p:sp>
          <p:nvSpPr>
            <p:cNvPr id="95" name="CuadroTexto 163">
              <a:extLst>
                <a:ext uri="{FF2B5EF4-FFF2-40B4-BE49-F238E27FC236}">
                  <a16:creationId xmlns:a16="http://schemas.microsoft.com/office/drawing/2014/main" id="{2854D1D0-6AB6-37E4-AE64-BA53E759ABEC}"/>
                </a:ext>
              </a:extLst>
            </p:cNvPr>
            <p:cNvSpPr txBox="1"/>
            <p:nvPr/>
          </p:nvSpPr>
          <p:spPr>
            <a:xfrm>
              <a:off x="5558738" y="2696519"/>
              <a:ext cx="916814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4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-14%</a:t>
              </a:r>
            </a:p>
          </p:txBody>
        </p:sp>
        <p:sp>
          <p:nvSpPr>
            <p:cNvPr id="96" name="Rectángulo 164">
              <a:extLst>
                <a:ext uri="{FF2B5EF4-FFF2-40B4-BE49-F238E27FC236}">
                  <a16:creationId xmlns:a16="http://schemas.microsoft.com/office/drawing/2014/main" id="{C6DF89BB-A0F7-10F2-287C-A741D456DB89}"/>
                </a:ext>
              </a:extLst>
            </p:cNvPr>
            <p:cNvSpPr/>
            <p:nvPr/>
          </p:nvSpPr>
          <p:spPr>
            <a:xfrm>
              <a:off x="6144073" y="2761808"/>
              <a:ext cx="846706" cy="30777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428625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A6A6A6"/>
                  </a:solidFill>
                  <a:uFillTx/>
                  <a:latin typeface="Arial Narrow" pitchFamily="34"/>
                </a:rPr>
                <a:t>  (∆ 2025)</a:t>
              </a:r>
            </a:p>
          </p:txBody>
        </p:sp>
      </p:grpSp>
      <p:grpSp>
        <p:nvGrpSpPr>
          <p:cNvPr id="97" name="Grupo 165">
            <a:extLst>
              <a:ext uri="{FF2B5EF4-FFF2-40B4-BE49-F238E27FC236}">
                <a16:creationId xmlns:a16="http://schemas.microsoft.com/office/drawing/2014/main" id="{BFE5F959-47FD-8A20-C48E-661F4FFB3A2C}"/>
              </a:ext>
            </a:extLst>
          </p:cNvPr>
          <p:cNvGrpSpPr/>
          <p:nvPr/>
        </p:nvGrpSpPr>
        <p:grpSpPr>
          <a:xfrm>
            <a:off x="8148858" y="2645569"/>
            <a:ext cx="1309356" cy="461662"/>
            <a:chOff x="8148858" y="2645569"/>
            <a:chExt cx="1309356" cy="461662"/>
          </a:xfrm>
        </p:grpSpPr>
        <p:sp>
          <p:nvSpPr>
            <p:cNvPr id="98" name="CuadroTexto 166">
              <a:extLst>
                <a:ext uri="{FF2B5EF4-FFF2-40B4-BE49-F238E27FC236}">
                  <a16:creationId xmlns:a16="http://schemas.microsoft.com/office/drawing/2014/main" id="{C2D0DD25-C7F9-B8BE-B636-BE0A9ECABB1D}"/>
                </a:ext>
              </a:extLst>
            </p:cNvPr>
            <p:cNvSpPr txBox="1"/>
            <p:nvPr/>
          </p:nvSpPr>
          <p:spPr>
            <a:xfrm>
              <a:off x="8148858" y="2645569"/>
              <a:ext cx="794128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4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-2%</a:t>
              </a:r>
            </a:p>
          </p:txBody>
        </p:sp>
        <p:sp>
          <p:nvSpPr>
            <p:cNvPr id="99" name="Rectángulo 167">
              <a:extLst>
                <a:ext uri="{FF2B5EF4-FFF2-40B4-BE49-F238E27FC236}">
                  <a16:creationId xmlns:a16="http://schemas.microsoft.com/office/drawing/2014/main" id="{087AFE87-1F1A-10EC-34C4-0D8D88FC9A07}"/>
                </a:ext>
              </a:extLst>
            </p:cNvPr>
            <p:cNvSpPr/>
            <p:nvPr/>
          </p:nvSpPr>
          <p:spPr>
            <a:xfrm>
              <a:off x="8611508" y="2710857"/>
              <a:ext cx="846706" cy="30777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428625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A6A6A6"/>
                  </a:solidFill>
                  <a:uFillTx/>
                  <a:latin typeface="Arial Narrow" pitchFamily="34"/>
                </a:rPr>
                <a:t>  (∆ 2025)</a:t>
              </a:r>
            </a:p>
          </p:txBody>
        </p:sp>
      </p:grpSp>
      <p:grpSp>
        <p:nvGrpSpPr>
          <p:cNvPr id="100" name="Grupo 168">
            <a:extLst>
              <a:ext uri="{FF2B5EF4-FFF2-40B4-BE49-F238E27FC236}">
                <a16:creationId xmlns:a16="http://schemas.microsoft.com/office/drawing/2014/main" id="{3331AD96-79E0-89F9-67C1-C6EDF7C1FA6C}"/>
              </a:ext>
            </a:extLst>
          </p:cNvPr>
          <p:cNvGrpSpPr/>
          <p:nvPr/>
        </p:nvGrpSpPr>
        <p:grpSpPr>
          <a:xfrm>
            <a:off x="10538240" y="2653753"/>
            <a:ext cx="1267678" cy="461662"/>
            <a:chOff x="10538240" y="2653753"/>
            <a:chExt cx="1267678" cy="461662"/>
          </a:xfrm>
        </p:grpSpPr>
        <p:sp>
          <p:nvSpPr>
            <p:cNvPr id="101" name="CuadroTexto 169">
              <a:extLst>
                <a:ext uri="{FF2B5EF4-FFF2-40B4-BE49-F238E27FC236}">
                  <a16:creationId xmlns:a16="http://schemas.microsoft.com/office/drawing/2014/main" id="{BAAE0DE5-40F3-EE91-E5BD-7B6747494E0B}"/>
                </a:ext>
              </a:extLst>
            </p:cNvPr>
            <p:cNvSpPr txBox="1"/>
            <p:nvPr/>
          </p:nvSpPr>
          <p:spPr>
            <a:xfrm>
              <a:off x="10538240" y="2653753"/>
              <a:ext cx="794128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4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1%</a:t>
              </a:r>
            </a:p>
          </p:txBody>
        </p:sp>
        <p:sp>
          <p:nvSpPr>
            <p:cNvPr id="102" name="Rectángulo 170">
              <a:extLst>
                <a:ext uri="{FF2B5EF4-FFF2-40B4-BE49-F238E27FC236}">
                  <a16:creationId xmlns:a16="http://schemas.microsoft.com/office/drawing/2014/main" id="{C8079E7B-14E2-D5E2-A225-032DD90A41CC}"/>
                </a:ext>
              </a:extLst>
            </p:cNvPr>
            <p:cNvSpPr/>
            <p:nvPr/>
          </p:nvSpPr>
          <p:spPr>
            <a:xfrm>
              <a:off x="11042568" y="2719041"/>
              <a:ext cx="763350" cy="30777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428625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A6A6A6"/>
                  </a:solidFill>
                  <a:uFillTx/>
                  <a:latin typeface="Arial Narrow" pitchFamily="34"/>
                </a:rPr>
                <a:t>(∆ 2025)</a:t>
              </a:r>
            </a:p>
          </p:txBody>
        </p:sp>
      </p:grpSp>
      <p:grpSp>
        <p:nvGrpSpPr>
          <p:cNvPr id="103" name="Grupo 174">
            <a:extLst>
              <a:ext uri="{FF2B5EF4-FFF2-40B4-BE49-F238E27FC236}">
                <a16:creationId xmlns:a16="http://schemas.microsoft.com/office/drawing/2014/main" id="{DA1941C6-A48C-1D4E-916B-BCBE60F1780A}"/>
              </a:ext>
            </a:extLst>
          </p:cNvPr>
          <p:cNvGrpSpPr/>
          <p:nvPr/>
        </p:nvGrpSpPr>
        <p:grpSpPr>
          <a:xfrm>
            <a:off x="8111852" y="4363077"/>
            <a:ext cx="1267688" cy="461662"/>
            <a:chOff x="8111852" y="4363077"/>
            <a:chExt cx="1267688" cy="461662"/>
          </a:xfrm>
        </p:grpSpPr>
        <p:sp>
          <p:nvSpPr>
            <p:cNvPr id="104" name="CuadroTexto 175">
              <a:extLst>
                <a:ext uri="{FF2B5EF4-FFF2-40B4-BE49-F238E27FC236}">
                  <a16:creationId xmlns:a16="http://schemas.microsoft.com/office/drawing/2014/main" id="{B03DBB48-7AAE-EA9E-92FE-08492F027286}"/>
                </a:ext>
              </a:extLst>
            </p:cNvPr>
            <p:cNvSpPr txBox="1"/>
            <p:nvPr/>
          </p:nvSpPr>
          <p:spPr>
            <a:xfrm>
              <a:off x="8111852" y="4363077"/>
              <a:ext cx="794128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4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0%</a:t>
              </a:r>
            </a:p>
          </p:txBody>
        </p:sp>
        <p:sp>
          <p:nvSpPr>
            <p:cNvPr id="105" name="Rectángulo 176">
              <a:extLst>
                <a:ext uri="{FF2B5EF4-FFF2-40B4-BE49-F238E27FC236}">
                  <a16:creationId xmlns:a16="http://schemas.microsoft.com/office/drawing/2014/main" id="{65BE8E80-A3E1-4293-4A75-AE898B2B8D6B}"/>
                </a:ext>
              </a:extLst>
            </p:cNvPr>
            <p:cNvSpPr/>
            <p:nvPr/>
          </p:nvSpPr>
          <p:spPr>
            <a:xfrm>
              <a:off x="8616190" y="4428366"/>
              <a:ext cx="763350" cy="30777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428625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A6A6A6"/>
                  </a:solidFill>
                  <a:uFillTx/>
                  <a:latin typeface="Arial Narrow" pitchFamily="34"/>
                </a:rPr>
                <a:t>(∆ 2025)</a:t>
              </a:r>
            </a:p>
          </p:txBody>
        </p:sp>
      </p:grpSp>
      <p:grpSp>
        <p:nvGrpSpPr>
          <p:cNvPr id="106" name="Grupo 177">
            <a:extLst>
              <a:ext uri="{FF2B5EF4-FFF2-40B4-BE49-F238E27FC236}">
                <a16:creationId xmlns:a16="http://schemas.microsoft.com/office/drawing/2014/main" id="{6D2086D7-97EF-3CD9-081A-B9C26B90DB5C}"/>
              </a:ext>
            </a:extLst>
          </p:cNvPr>
          <p:cNvGrpSpPr/>
          <p:nvPr/>
        </p:nvGrpSpPr>
        <p:grpSpPr>
          <a:xfrm>
            <a:off x="10551865" y="4370585"/>
            <a:ext cx="1267678" cy="461662"/>
            <a:chOff x="10551865" y="4370585"/>
            <a:chExt cx="1267678" cy="461662"/>
          </a:xfrm>
        </p:grpSpPr>
        <p:sp>
          <p:nvSpPr>
            <p:cNvPr id="107" name="CuadroTexto 178">
              <a:extLst>
                <a:ext uri="{FF2B5EF4-FFF2-40B4-BE49-F238E27FC236}">
                  <a16:creationId xmlns:a16="http://schemas.microsoft.com/office/drawing/2014/main" id="{38AF2AD1-5B70-2A11-B51A-41F1C630B869}"/>
                </a:ext>
              </a:extLst>
            </p:cNvPr>
            <p:cNvSpPr txBox="1"/>
            <p:nvPr/>
          </p:nvSpPr>
          <p:spPr>
            <a:xfrm>
              <a:off x="10551865" y="4370585"/>
              <a:ext cx="794128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2400" b="0" i="0" u="none" strike="noStrike" kern="1200" cap="none" spc="0" baseline="0">
                  <a:solidFill>
                    <a:srgbClr val="7F7F7F"/>
                  </a:solidFill>
                  <a:uFillTx/>
                  <a:latin typeface="Oswald" pitchFamily="2"/>
                </a:rPr>
                <a:t>3%</a:t>
              </a:r>
            </a:p>
          </p:txBody>
        </p:sp>
        <p:sp>
          <p:nvSpPr>
            <p:cNvPr id="108" name="Rectángulo 179">
              <a:extLst>
                <a:ext uri="{FF2B5EF4-FFF2-40B4-BE49-F238E27FC236}">
                  <a16:creationId xmlns:a16="http://schemas.microsoft.com/office/drawing/2014/main" id="{E2429ACA-1C0A-D4CC-F328-9436049541D8}"/>
                </a:ext>
              </a:extLst>
            </p:cNvPr>
            <p:cNvSpPr/>
            <p:nvPr/>
          </p:nvSpPr>
          <p:spPr>
            <a:xfrm>
              <a:off x="11056193" y="4435873"/>
              <a:ext cx="763350" cy="307777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428625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R" sz="1400" b="0" i="0" u="none" strike="noStrike" kern="1200" cap="none" spc="0" baseline="0">
                  <a:solidFill>
                    <a:srgbClr val="A6A6A6"/>
                  </a:solidFill>
                  <a:uFillTx/>
                  <a:latin typeface="Arial Narrow" pitchFamily="34"/>
                </a:rPr>
                <a:t>(∆ 2025)</a:t>
              </a:r>
            </a:p>
          </p:txBody>
        </p:sp>
      </p:grpSp>
      <p:sp>
        <p:nvSpPr>
          <p:cNvPr id="109" name="Freeform 2">
            <a:extLst>
              <a:ext uri="{FF2B5EF4-FFF2-40B4-BE49-F238E27FC236}">
                <a16:creationId xmlns:a16="http://schemas.microsoft.com/office/drawing/2014/main" id="{BA277FE9-DD20-57C5-B913-552F22D67C45}"/>
              </a:ext>
            </a:extLst>
          </p:cNvPr>
          <p:cNvSpPr/>
          <p:nvPr/>
        </p:nvSpPr>
        <p:spPr>
          <a:xfrm>
            <a:off x="9582601" y="4957849"/>
            <a:ext cx="2444886" cy="1891591"/>
          </a:xfrm>
          <a:custGeom>
            <a:avLst/>
            <a:gdLst>
              <a:gd name="f0" fmla="val w"/>
              <a:gd name="f1" fmla="val h"/>
              <a:gd name="f2" fmla="val 0"/>
              <a:gd name="f3" fmla="val 3588498"/>
              <a:gd name="f4" fmla="val 3175680"/>
              <a:gd name="f5" fmla="val 3588499"/>
              <a:gd name="f6" fmla="*/ f0 1 3588498"/>
              <a:gd name="f7" fmla="*/ f1 1 3175680"/>
              <a:gd name="f8" fmla="+- f4 0 f2"/>
              <a:gd name="f9" fmla="+- f3 0 f2"/>
              <a:gd name="f10" fmla="*/ f9 1 3588498"/>
              <a:gd name="f11" fmla="*/ f8 1 3175680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3588498" h="3175680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  <a:effectLst>
            <a:outerShdw dist="38103" algn="tl">
              <a:srgbClr val="595959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R" sz="1800" b="0" i="0" u="none" strike="noStrike" kern="1200" cap="none" spc="0" baseline="0">
              <a:solidFill>
                <a:srgbClr val="0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FillTx/>
              <a:latin typeface="Aptos"/>
            </a:endParaRPr>
          </a:p>
        </p:txBody>
      </p:sp>
      <p:sp>
        <p:nvSpPr>
          <p:cNvPr id="110" name="TextBox 9">
            <a:extLst>
              <a:ext uri="{FF2B5EF4-FFF2-40B4-BE49-F238E27FC236}">
                <a16:creationId xmlns:a16="http://schemas.microsoft.com/office/drawing/2014/main" id="{159F51A1-6FE8-63E0-2D8A-5BC24CF50E01}"/>
              </a:ext>
            </a:extLst>
          </p:cNvPr>
          <p:cNvSpPr txBox="1"/>
          <p:nvPr/>
        </p:nvSpPr>
        <p:spPr>
          <a:xfrm>
            <a:off x="6072694" y="5708132"/>
            <a:ext cx="3484924" cy="8586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1285875" rtl="0" fontAlgn="auto" hangingPunct="1">
              <a:lnSpc>
                <a:spcPts val="7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0" i="0" u="none" strike="noStrike" kern="1200" cap="none" spc="0" baseline="0">
                <a:solidFill>
                  <a:srgbClr val="D7BD7A"/>
                </a:solidFill>
                <a:uFillTx/>
                <a:latin typeface="Arial Narrow" pitchFamily="34"/>
              </a:rPr>
              <a:t>¢1.439.117</a:t>
            </a:r>
          </a:p>
        </p:txBody>
      </p:sp>
      <p:sp>
        <p:nvSpPr>
          <p:cNvPr id="111" name="TextBox 9">
            <a:extLst>
              <a:ext uri="{FF2B5EF4-FFF2-40B4-BE49-F238E27FC236}">
                <a16:creationId xmlns:a16="http://schemas.microsoft.com/office/drawing/2014/main" id="{1A71F7DA-BCA2-87FC-4E34-01B90CB2B23E}"/>
              </a:ext>
            </a:extLst>
          </p:cNvPr>
          <p:cNvSpPr txBox="1"/>
          <p:nvPr/>
        </p:nvSpPr>
        <p:spPr>
          <a:xfrm>
            <a:off x="6665783" y="5824682"/>
            <a:ext cx="982495" cy="5313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75390" rtl="0" fontAlgn="auto" hangingPunct="1">
              <a:lnSpc>
                <a:spcPts val="493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223" baseline="0">
                <a:solidFill>
                  <a:srgbClr val="D7BD7A"/>
                </a:solidFill>
                <a:uFillTx/>
                <a:latin typeface="Oswald"/>
              </a:rPr>
              <a:t>Total</a:t>
            </a:r>
            <a:endParaRPr lang="en-US" sz="1000" b="0" i="0" u="none" strike="noStrike" kern="1200" cap="none" spc="223" baseline="0">
              <a:solidFill>
                <a:srgbClr val="D7BD7A"/>
              </a:solidFill>
              <a:uFillTx/>
              <a:latin typeface="Oswald"/>
            </a:endParaRPr>
          </a:p>
        </p:txBody>
      </p:sp>
      <p:sp>
        <p:nvSpPr>
          <p:cNvPr id="112" name="CuadroTexto 3">
            <a:extLst>
              <a:ext uri="{FF2B5EF4-FFF2-40B4-BE49-F238E27FC236}">
                <a16:creationId xmlns:a16="http://schemas.microsoft.com/office/drawing/2014/main" id="{FBE3B096-B15C-2402-E795-C1343B151B34}"/>
              </a:ext>
            </a:extLst>
          </p:cNvPr>
          <p:cNvSpPr txBox="1"/>
          <p:nvPr/>
        </p:nvSpPr>
        <p:spPr>
          <a:xfrm>
            <a:off x="7640168" y="6511497"/>
            <a:ext cx="259940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609593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29" baseline="0">
                <a:solidFill>
                  <a:srgbClr val="FFFFFF"/>
                </a:solidFill>
                <a:uFillTx/>
                <a:latin typeface="Arial Narrow" pitchFamily="34"/>
              </a:rPr>
              <a:t>(cifras en millones de colones)</a:t>
            </a:r>
            <a:endParaRPr lang="es-CR" sz="14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1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DC360-7203-C629-2A14-F6E6C0451CD6}"/>
              </a:ext>
            </a:extLst>
          </p:cNvPr>
          <p:cNvSpPr txBox="1"/>
          <p:nvPr/>
        </p:nvSpPr>
        <p:spPr>
          <a:xfrm>
            <a:off x="222500" y="2318653"/>
            <a:ext cx="12191996" cy="22206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/>
          <a:p>
            <a:pPr marL="0" marR="0" lvl="0" indent="0" algn="ctr" defTabSz="914400" rtl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6000" b="0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Arial Narrow" pitchFamily="34"/>
              </a:rPr>
              <a:t>Plan Presupuesto 2026</a:t>
            </a: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302FBE36-3A1C-D0E1-2E8B-ED43F9974045}"/>
              </a:ext>
            </a:extLst>
          </p:cNvPr>
          <p:cNvSpPr txBox="1"/>
          <p:nvPr/>
        </p:nvSpPr>
        <p:spPr>
          <a:xfrm>
            <a:off x="710123" y="3198168"/>
            <a:ext cx="10771760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2400" b="0" i="0" u="none" strike="noStrike" kern="1200" cap="none" spc="600" baseline="0">
                <a:solidFill>
                  <a:srgbClr val="FFFFFF"/>
                </a:solidFill>
                <a:uFillTx/>
                <a:latin typeface="Century Gothic" pitchFamily="34"/>
                <a:cs typeface="Arial" pitchFamily="34"/>
              </a:rPr>
              <a:t>JUNTA DIRECTIVA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947F8700-0351-F494-2D65-3D003EF57973}"/>
              </a:ext>
            </a:extLst>
          </p:cNvPr>
          <p:cNvSpPr txBox="1"/>
          <p:nvPr/>
        </p:nvSpPr>
        <p:spPr>
          <a:xfrm>
            <a:off x="2214868" y="5620963"/>
            <a:ext cx="9977137" cy="718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ts val="19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1800" b="0" i="0" u="none" strike="noStrike" kern="1200" cap="none" spc="600" baseline="0">
                <a:solidFill>
                  <a:srgbClr val="FFFFFF"/>
                </a:solidFill>
                <a:uFillTx/>
                <a:latin typeface="Century Gothic" pitchFamily="34"/>
                <a:cs typeface="Arial" pitchFamily="34"/>
              </a:rPr>
              <a:t>DIRECCIÓN DE PLANIFICACIÓN CORPORATIVA</a:t>
            </a:r>
          </a:p>
          <a:p>
            <a:pPr marL="0" marR="0" lvl="0" indent="0" algn="r" defTabSz="914400" rtl="0" fontAlgn="auto" hangingPunct="1">
              <a:lnSpc>
                <a:spcPts val="19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R" sz="1800" b="0" i="0" u="none" strike="noStrike" kern="1200" cap="none" spc="600" baseline="0">
                <a:solidFill>
                  <a:srgbClr val="FFFFFF"/>
                </a:solidFill>
                <a:uFillTx/>
                <a:latin typeface="Century Gothic" pitchFamily="34"/>
                <a:cs typeface="Arial" pitchFamily="34"/>
              </a:rPr>
              <a:t>Depto. Plan Operativo y Presupuesto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885787119A86042A1A4705C872505BC" ma:contentTypeVersion="20" ma:contentTypeDescription="Crear nuevo documento." ma:contentTypeScope="" ma:versionID="2f9ee046c1fe85d6df9a612397249ec1">
  <xsd:schema xmlns:xsd="http://www.w3.org/2001/XMLSchema" xmlns:xs="http://www.w3.org/2001/XMLSchema" xmlns:p="http://schemas.microsoft.com/office/2006/metadata/properties" xmlns:ns2="16308aa0-78e8-44a8-b1bc-1eb197b7c3a7" xmlns:ns3="b523173c-6625-43b9-b794-1886d46e2f11" targetNamespace="http://schemas.microsoft.com/office/2006/metadata/properties" ma:root="true" ma:fieldsID="e5eb43a94e0079c86d9f124a6ba306c0" ns2:_="" ns3:_="">
    <xsd:import namespace="16308aa0-78e8-44a8-b1bc-1eb197b7c3a7"/>
    <xsd:import namespace="b523173c-6625-43b9-b794-1886d46e2f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Revisado" minOccurs="0"/>
                <xsd:element ref="ns2:Procesorevisado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308aa0-78e8-44a8-b1bc-1eb197b7c3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e2fcee95-e451-4e0c-9d1e-9a9c452a0b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Revisado" ma:index="18" nillable="true" ma:displayName="Revisado" ma:default="0" ma:format="Dropdown" ma:internalName="Revisado">
      <xsd:simpleType>
        <xsd:restriction base="dms:Boolean"/>
      </xsd:simpleType>
    </xsd:element>
    <xsd:element name="Procesorevisado" ma:index="19" nillable="true" ma:displayName="Proceso revisado" ma:default="No" ma:format="Dropdown" ma:internalName="Procesorevisado">
      <xsd:simpleType>
        <xsd:union memberTypes="dms:Text">
          <xsd:simpleType>
            <xsd:restriction base="dms:Choice">
              <xsd:enumeration value="Sí"/>
              <xsd:enumeration value="No"/>
            </xsd:restriction>
          </xsd:simpleType>
        </xsd:union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23173c-6625-43b9-b794-1886d46e2f1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7dbdf904-21e4-471b-8d95-89baff9f4724}" ma:internalName="TaxCatchAll" ma:showField="CatchAllData" ma:web="b523173c-6625-43b9-b794-1886d46e2f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6308aa0-78e8-44a8-b1bc-1eb197b7c3a7">
      <Terms xmlns="http://schemas.microsoft.com/office/infopath/2007/PartnerControls"/>
    </lcf76f155ced4ddcb4097134ff3c332f>
    <TaxCatchAll xmlns="b523173c-6625-43b9-b794-1886d46e2f11" xsi:nil="true"/>
    <Revisado xmlns="16308aa0-78e8-44a8-b1bc-1eb197b7c3a7">false</Revisado>
    <Procesorevisado xmlns="16308aa0-78e8-44a8-b1bc-1eb197b7c3a7">No</Procesorevisado>
  </documentManagement>
</p:properties>
</file>

<file path=customXml/itemProps1.xml><?xml version="1.0" encoding="utf-8"?>
<ds:datastoreItem xmlns:ds="http://schemas.openxmlformats.org/officeDocument/2006/customXml" ds:itemID="{E390C866-C6EF-4E5B-B54A-03C4CCF9A510}"/>
</file>

<file path=customXml/itemProps2.xml><?xml version="1.0" encoding="utf-8"?>
<ds:datastoreItem xmlns:ds="http://schemas.openxmlformats.org/officeDocument/2006/customXml" ds:itemID="{5F4150E4-54C8-4C3E-8E3C-5BD09CE95CF9}"/>
</file>

<file path=customXml/itemProps3.xml><?xml version="1.0" encoding="utf-8"?>
<ds:datastoreItem xmlns:ds="http://schemas.openxmlformats.org/officeDocument/2006/customXml" ds:itemID="{C336B28E-BBFD-4F5A-BE2D-CC24F601725A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194</Words>
  <Application>Microsoft Office PowerPoint</Application>
  <PresentationFormat>Panorámica</PresentationFormat>
  <Paragraphs>78</Paragraphs>
  <Slides>6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6</vt:i4>
      </vt:variant>
    </vt:vector>
  </HeadingPairs>
  <TitlesOfParts>
    <vt:vector size="16" baseType="lpstr">
      <vt:lpstr>Aptos</vt:lpstr>
      <vt:lpstr>Aptos Display</vt:lpstr>
      <vt:lpstr>Arial</vt:lpstr>
      <vt:lpstr>Arial Narrow</vt:lpstr>
      <vt:lpstr>Calibri</vt:lpstr>
      <vt:lpstr>Century Gothic</vt:lpstr>
      <vt:lpstr>Oswald</vt:lpstr>
      <vt:lpstr>Diseño personalizado</vt:lpstr>
      <vt:lpstr>1_Diseño personalizado</vt:lpstr>
      <vt:lpstr>3_Diseño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Vivian Jiménez Muñoz</dc:creator>
  <cp:lastModifiedBy>Vivian Jiménez Muñoz</cp:lastModifiedBy>
  <cp:revision>1</cp:revision>
  <dcterms:created xsi:type="dcterms:W3CDTF">2026-09-24T22:09:55Z</dcterms:created>
  <dcterms:modified xsi:type="dcterms:W3CDTF">2026-09-25T18:15:04Z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Diseño personalizado:9\1_Diseño personalizado:9\3_Diseño personalizado:9</vt:lpwstr>
  </property>
  <property fmtid="{D5CDD505-2E9C-101B-9397-08002B2CF9AE}" pid="3" name="ClassificationContentMarkingFooterText">
    <vt:lpwstr>Documento de Uso Interno del Grupo INS</vt:lpwstr>
  </property>
  <property fmtid="{D5CDD505-2E9C-101B-9397-08002B2CF9AE}" pid="4" name="ContentTypeId">
    <vt:lpwstr>0x0101000885787119A86042A1A4705C872505BC</vt:lpwstr>
  </property>
</Properties>
</file>